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8" r:id="rId2"/>
    <p:sldId id="256" r:id="rId3"/>
  </p:sldIdLst>
  <p:sldSz cx="32399288" cy="39600188"/>
  <p:notesSz cx="6669088" cy="9928225"/>
  <p:defaultTextStyle>
    <a:defPPr>
      <a:defRPr lang="en-US"/>
    </a:defPPr>
    <a:lvl1pPr marL="0" algn="l" defTabSz="3628759" rtl="0" eaLnBrk="1" latinLnBrk="0" hangingPunct="1">
      <a:defRPr sz="7143" kern="1200">
        <a:solidFill>
          <a:schemeClr val="tx1"/>
        </a:solidFill>
        <a:latin typeface="+mn-lt"/>
        <a:ea typeface="+mn-ea"/>
        <a:cs typeface="+mn-cs"/>
      </a:defRPr>
    </a:lvl1pPr>
    <a:lvl2pPr marL="1814380" algn="l" defTabSz="3628759" rtl="0" eaLnBrk="1" latinLnBrk="0" hangingPunct="1">
      <a:defRPr sz="7143" kern="1200">
        <a:solidFill>
          <a:schemeClr val="tx1"/>
        </a:solidFill>
        <a:latin typeface="+mn-lt"/>
        <a:ea typeface="+mn-ea"/>
        <a:cs typeface="+mn-cs"/>
      </a:defRPr>
    </a:lvl2pPr>
    <a:lvl3pPr marL="3628759" algn="l" defTabSz="3628759" rtl="0" eaLnBrk="1" latinLnBrk="0" hangingPunct="1">
      <a:defRPr sz="7143" kern="1200">
        <a:solidFill>
          <a:schemeClr val="tx1"/>
        </a:solidFill>
        <a:latin typeface="+mn-lt"/>
        <a:ea typeface="+mn-ea"/>
        <a:cs typeface="+mn-cs"/>
      </a:defRPr>
    </a:lvl3pPr>
    <a:lvl4pPr marL="5443141" algn="l" defTabSz="3628759" rtl="0" eaLnBrk="1" latinLnBrk="0" hangingPunct="1">
      <a:defRPr sz="7143" kern="1200">
        <a:solidFill>
          <a:schemeClr val="tx1"/>
        </a:solidFill>
        <a:latin typeface="+mn-lt"/>
        <a:ea typeface="+mn-ea"/>
        <a:cs typeface="+mn-cs"/>
      </a:defRPr>
    </a:lvl4pPr>
    <a:lvl5pPr marL="7257521" algn="l" defTabSz="3628759" rtl="0" eaLnBrk="1" latinLnBrk="0" hangingPunct="1">
      <a:defRPr sz="7143" kern="1200">
        <a:solidFill>
          <a:schemeClr val="tx1"/>
        </a:solidFill>
        <a:latin typeface="+mn-lt"/>
        <a:ea typeface="+mn-ea"/>
        <a:cs typeface="+mn-cs"/>
      </a:defRPr>
    </a:lvl5pPr>
    <a:lvl6pPr marL="9071900" algn="l" defTabSz="3628759" rtl="0" eaLnBrk="1" latinLnBrk="0" hangingPunct="1">
      <a:defRPr sz="7143" kern="1200">
        <a:solidFill>
          <a:schemeClr val="tx1"/>
        </a:solidFill>
        <a:latin typeface="+mn-lt"/>
        <a:ea typeface="+mn-ea"/>
        <a:cs typeface="+mn-cs"/>
      </a:defRPr>
    </a:lvl6pPr>
    <a:lvl7pPr marL="10886280" algn="l" defTabSz="3628759" rtl="0" eaLnBrk="1" latinLnBrk="0" hangingPunct="1">
      <a:defRPr sz="7143" kern="1200">
        <a:solidFill>
          <a:schemeClr val="tx1"/>
        </a:solidFill>
        <a:latin typeface="+mn-lt"/>
        <a:ea typeface="+mn-ea"/>
        <a:cs typeface="+mn-cs"/>
      </a:defRPr>
    </a:lvl7pPr>
    <a:lvl8pPr marL="12700660" algn="l" defTabSz="3628759" rtl="0" eaLnBrk="1" latinLnBrk="0" hangingPunct="1">
      <a:defRPr sz="7143" kern="1200">
        <a:solidFill>
          <a:schemeClr val="tx1"/>
        </a:solidFill>
        <a:latin typeface="+mn-lt"/>
        <a:ea typeface="+mn-ea"/>
        <a:cs typeface="+mn-cs"/>
      </a:defRPr>
    </a:lvl8pPr>
    <a:lvl9pPr marL="14515040" algn="l" defTabSz="3628759" rtl="0" eaLnBrk="1" latinLnBrk="0" hangingPunct="1">
      <a:defRPr sz="714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472" userDrawn="1">
          <p15:clr>
            <a:srgbClr val="A4A3A4"/>
          </p15:clr>
        </p15:guide>
        <p15:guide id="2" pos="1020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10" autoAdjust="0"/>
    <p:restoredTop sz="95033" autoAdjust="0"/>
  </p:normalViewPr>
  <p:slideViewPr>
    <p:cSldViewPr snapToGrid="0" snapToObjects="1">
      <p:cViewPr>
        <p:scale>
          <a:sx n="20" d="100"/>
          <a:sy n="20" d="100"/>
        </p:scale>
        <p:origin x="2916" y="-294"/>
      </p:cViewPr>
      <p:guideLst>
        <p:guide orient="horz" pos="12472"/>
        <p:guide pos="10205"/>
      </p:guideLst>
    </p:cSldViewPr>
  </p:slideViewPr>
  <p:notesTextViewPr>
    <p:cViewPr>
      <p:scale>
        <a:sx n="1" d="1"/>
        <a:sy n="1" d="1"/>
      </p:scale>
      <p:origin x="0" y="0"/>
    </p:cViewPr>
  </p:notesTextViewPr>
  <p:sorterViewPr>
    <p:cViewPr>
      <p:scale>
        <a:sx n="100" d="100"/>
        <a:sy n="100" d="100"/>
      </p:scale>
      <p:origin x="0" y="6389"/>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29951" y="6480867"/>
            <a:ext cx="27539395" cy="13786732"/>
          </a:xfrm>
        </p:spPr>
        <p:txBody>
          <a:bodyPr anchor="b"/>
          <a:lstStyle>
            <a:lvl1pPr algn="ctr">
              <a:defRPr sz="21259"/>
            </a:lvl1pPr>
          </a:lstStyle>
          <a:p>
            <a:r>
              <a:rPr lang="en-US"/>
              <a:t>Click to edit Master title style</a:t>
            </a:r>
            <a:endParaRPr lang="en-US" dirty="0"/>
          </a:p>
        </p:txBody>
      </p:sp>
      <p:sp>
        <p:nvSpPr>
          <p:cNvPr id="3" name="Subtitle 2"/>
          <p:cNvSpPr>
            <a:spLocks noGrp="1"/>
          </p:cNvSpPr>
          <p:nvPr>
            <p:ph type="subTitle" idx="1"/>
          </p:nvPr>
        </p:nvSpPr>
        <p:spPr>
          <a:xfrm>
            <a:off x="4049914" y="20799270"/>
            <a:ext cx="24299467" cy="9560876"/>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459653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909568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3" y="2108347"/>
            <a:ext cx="6986096" cy="335593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27454" y="2108347"/>
            <a:ext cx="20553298" cy="335593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116141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686557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10578" y="9872561"/>
            <a:ext cx="27944386" cy="16472575"/>
          </a:xfrm>
        </p:spPr>
        <p:txBody>
          <a:bodyPr anchor="b"/>
          <a:lstStyle>
            <a:lvl1pPr>
              <a:defRPr sz="21259"/>
            </a:lvl1pPr>
          </a:lstStyle>
          <a:p>
            <a:r>
              <a:rPr lang="en-US"/>
              <a:t>Click to edit Master title style</a:t>
            </a:r>
            <a:endParaRPr lang="en-US" dirty="0"/>
          </a:p>
        </p:txBody>
      </p:sp>
      <p:sp>
        <p:nvSpPr>
          <p:cNvPr id="3" name="Text Placeholder 2"/>
          <p:cNvSpPr>
            <a:spLocks noGrp="1"/>
          </p:cNvSpPr>
          <p:nvPr>
            <p:ph type="body" idx="1"/>
          </p:nvPr>
        </p:nvSpPr>
        <p:spPr>
          <a:xfrm>
            <a:off x="2210578" y="26500971"/>
            <a:ext cx="27944386" cy="8662538"/>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F384D3-BD68-D045-BB96-14DF123A789F}"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328590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27455" y="10541718"/>
            <a:ext cx="13769697" cy="251259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402143" y="10541718"/>
            <a:ext cx="13769697" cy="251259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F384D3-BD68-D045-BB96-14DF123A789F}"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80109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108354"/>
            <a:ext cx="27944386" cy="765420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31675" y="9707550"/>
            <a:ext cx="13706416" cy="4757520"/>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4" name="Content Placeholder 3"/>
          <p:cNvSpPr>
            <a:spLocks noGrp="1"/>
          </p:cNvSpPr>
          <p:nvPr>
            <p:ph sz="half" idx="2"/>
          </p:nvPr>
        </p:nvSpPr>
        <p:spPr>
          <a:xfrm>
            <a:off x="2231675" y="14465070"/>
            <a:ext cx="13706416" cy="21275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402143" y="9707550"/>
            <a:ext cx="13773918" cy="4757520"/>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6" name="Content Placeholder 5"/>
          <p:cNvSpPr>
            <a:spLocks noGrp="1"/>
          </p:cNvSpPr>
          <p:nvPr>
            <p:ph sz="quarter" idx="4"/>
          </p:nvPr>
        </p:nvSpPr>
        <p:spPr>
          <a:xfrm>
            <a:off x="16402143" y="14465070"/>
            <a:ext cx="13773918" cy="21275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F384D3-BD68-D045-BB96-14DF123A789F}" type="datetimeFigureOut">
              <a:rPr lang="en-US" smtClean="0"/>
              <a:t>5/19/2026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079284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F384D3-BD68-D045-BB96-14DF123A789F}" type="datetimeFigureOut">
              <a:rPr lang="en-US" smtClean="0"/>
              <a:t>5/19/2026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528346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F384D3-BD68-D045-BB96-14DF123A789F}" type="datetimeFigureOut">
              <a:rPr lang="en-US" smtClean="0"/>
              <a:t>5/19/2026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77198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640014"/>
            <a:ext cx="10449614" cy="9240044"/>
          </a:xfrm>
        </p:spPr>
        <p:txBody>
          <a:bodyPr anchor="b"/>
          <a:lstStyle>
            <a:lvl1pPr>
              <a:defRPr sz="11338"/>
            </a:lvl1pPr>
          </a:lstStyle>
          <a:p>
            <a:r>
              <a:rPr lang="en-US"/>
              <a:t>Click to edit Master title style</a:t>
            </a:r>
            <a:endParaRPr lang="en-US" dirty="0"/>
          </a:p>
        </p:txBody>
      </p:sp>
      <p:sp>
        <p:nvSpPr>
          <p:cNvPr id="3" name="Content Placeholder 2"/>
          <p:cNvSpPr>
            <a:spLocks noGrp="1"/>
          </p:cNvSpPr>
          <p:nvPr>
            <p:ph idx="1"/>
          </p:nvPr>
        </p:nvSpPr>
        <p:spPr>
          <a:xfrm>
            <a:off x="13773920" y="5701705"/>
            <a:ext cx="16402139" cy="28141800"/>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31671" y="11880056"/>
            <a:ext cx="10449614" cy="22009274"/>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403083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640014"/>
            <a:ext cx="10449614" cy="9240044"/>
          </a:xfrm>
        </p:spPr>
        <p:txBody>
          <a:bodyPr anchor="b"/>
          <a:lstStyle>
            <a:lvl1pPr>
              <a:defRPr sz="11338"/>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73920" y="5701705"/>
            <a:ext cx="16402139" cy="28141800"/>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2231671" y="11880056"/>
            <a:ext cx="10449614" cy="22009274"/>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463499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2" y="2108354"/>
            <a:ext cx="27944386" cy="765420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27452" y="10541718"/>
            <a:ext cx="27944386" cy="251259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27451" y="36703519"/>
            <a:ext cx="7289840" cy="2108343"/>
          </a:xfrm>
          <a:prstGeom prst="rect">
            <a:avLst/>
          </a:prstGeom>
        </p:spPr>
        <p:txBody>
          <a:bodyPr vert="horz" lIns="91440" tIns="45720" rIns="91440" bIns="45720" rtlCol="0" anchor="ctr"/>
          <a:lstStyle>
            <a:lvl1pPr algn="l">
              <a:defRPr sz="4252">
                <a:solidFill>
                  <a:schemeClr val="tx1">
                    <a:tint val="75000"/>
                  </a:schemeClr>
                </a:solidFill>
              </a:defRPr>
            </a:lvl1pPr>
          </a:lstStyle>
          <a:p>
            <a:fld id="{CEF384D3-BD68-D045-BB96-14DF123A789F}" type="datetimeFigureOut">
              <a:rPr lang="en-US" smtClean="0"/>
              <a:t>5/19/2026</a:t>
            </a:fld>
            <a:endParaRPr lang="en-US"/>
          </a:p>
        </p:txBody>
      </p:sp>
      <p:sp>
        <p:nvSpPr>
          <p:cNvPr id="5" name="Footer Placeholder 4"/>
          <p:cNvSpPr>
            <a:spLocks noGrp="1"/>
          </p:cNvSpPr>
          <p:nvPr>
            <p:ph type="ftr" sz="quarter" idx="3"/>
          </p:nvPr>
        </p:nvSpPr>
        <p:spPr>
          <a:xfrm>
            <a:off x="10732265" y="36703519"/>
            <a:ext cx="10934760" cy="2108343"/>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2881997" y="36703519"/>
            <a:ext cx="7289840" cy="2108343"/>
          </a:xfrm>
          <a:prstGeom prst="rect">
            <a:avLst/>
          </a:prstGeom>
        </p:spPr>
        <p:txBody>
          <a:bodyPr vert="horz" lIns="91440" tIns="45720" rIns="91440" bIns="45720" rtlCol="0" anchor="ctr"/>
          <a:lstStyle>
            <a:lvl1pPr algn="r">
              <a:defRPr sz="4252">
                <a:solidFill>
                  <a:schemeClr val="tx1">
                    <a:tint val="75000"/>
                  </a:schemeClr>
                </a:solidFill>
              </a:defRPr>
            </a:lvl1pPr>
          </a:lstStyle>
          <a:p>
            <a:fld id="{F6206C09-6F33-3B4A-ACD9-EC8B621BEFB0}" type="slidenum">
              <a:rPr lang="en-US" smtClean="0"/>
              <a:t>‹#›</a:t>
            </a:fld>
            <a:endParaRPr lang="en-US"/>
          </a:p>
        </p:txBody>
      </p:sp>
    </p:spTree>
    <p:extLst>
      <p:ext uri="{BB962C8B-B14F-4D97-AF65-F5344CB8AC3E}">
        <p14:creationId xmlns:p14="http://schemas.microsoft.com/office/powerpoint/2010/main" val="8671555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p:nvPr/>
        </p:nvCxnSpPr>
        <p:spPr>
          <a:xfrm>
            <a:off x="2888" y="5900769"/>
            <a:ext cx="32396400"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891896" y="6550353"/>
            <a:ext cx="28776842" cy="1938992"/>
          </a:xfrm>
          <a:prstGeom prst="rect">
            <a:avLst/>
          </a:prstGeom>
          <a:noFill/>
        </p:spPr>
        <p:txBody>
          <a:bodyPr wrap="square" rtlCol="0">
            <a:spAutoFit/>
          </a:bodyPr>
          <a:lstStyle/>
          <a:p>
            <a:pPr marL="0" marR="0" lvl="0" indent="0" algn="ctr" defTabSz="3628759"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a:ln>
                  <a:noFill/>
                </a:ln>
                <a:solidFill>
                  <a:prstClr val="black"/>
                </a:solidFill>
                <a:effectLst/>
                <a:uLnTx/>
                <a:uFillTx/>
                <a:latin typeface="Arial" charset="0"/>
                <a:ea typeface="Arial" charset="0"/>
                <a:cs typeface="Arial" charset="0"/>
              </a:rPr>
              <a:t>Acvacultura – pilon strategic pentru securitatea </a:t>
            </a:r>
          </a:p>
          <a:p>
            <a:pPr marL="0" marR="0" lvl="0" indent="0" algn="ctr" defTabSz="3628759"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a:ln>
                  <a:noFill/>
                </a:ln>
                <a:solidFill>
                  <a:prstClr val="black"/>
                </a:solidFill>
                <a:effectLst/>
                <a:uLnTx/>
                <a:uFillTx/>
                <a:latin typeface="Arial" charset="0"/>
                <a:ea typeface="Arial" charset="0"/>
                <a:cs typeface="Arial" charset="0"/>
              </a:rPr>
              <a:t>alimentară în contextul schimbărilor climatice</a:t>
            </a:r>
            <a:endParaRPr kumimoji="0" lang="vi-VN" sz="6000" b="1" i="0" u="none" strike="noStrike" kern="1200" cap="none" spc="0" normalizeH="0" baseline="0" noProof="0" dirty="0">
              <a:ln>
                <a:noFill/>
              </a:ln>
              <a:solidFill>
                <a:prstClr val="black"/>
              </a:solidFill>
              <a:effectLst/>
              <a:uLnTx/>
              <a:uFillTx/>
              <a:latin typeface="Arial" charset="0"/>
              <a:ea typeface="Arial" charset="0"/>
              <a:cs typeface="Arial" charset="0"/>
            </a:endParaRPr>
          </a:p>
        </p:txBody>
      </p:sp>
      <p:sp>
        <p:nvSpPr>
          <p:cNvPr id="19" name="TextBox 18"/>
          <p:cNvSpPr txBox="1"/>
          <p:nvPr/>
        </p:nvSpPr>
        <p:spPr>
          <a:xfrm>
            <a:off x="1891896" y="8577111"/>
            <a:ext cx="28359197" cy="3354765"/>
          </a:xfrm>
          <a:prstGeom prst="rect">
            <a:avLst/>
          </a:prstGeom>
          <a:noFill/>
        </p:spPr>
        <p:txBody>
          <a:bodyPr wrap="square" rtlCol="0">
            <a:spAutoFit/>
          </a:bodyPr>
          <a:lstStyle/>
          <a:p>
            <a:pPr marL="0" marR="0" lvl="0" indent="0" algn="r" defTabSz="3628759"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err="1">
                <a:ln>
                  <a:noFill/>
                </a:ln>
                <a:solidFill>
                  <a:prstClr val="black"/>
                </a:solidFill>
                <a:effectLst/>
                <a:uLnTx/>
                <a:uFillTx/>
                <a:latin typeface="Arial" charset="0"/>
                <a:ea typeface="Arial" charset="0"/>
                <a:cs typeface="Arial" charset="0"/>
              </a:rPr>
              <a:t>Mioara</a:t>
            </a:r>
            <a:r>
              <a:rPr kumimoji="0" lang="en-US" sz="3600" b="1" i="0" u="none" strike="noStrike" kern="1200" cap="none" spc="0" normalizeH="0" baseline="0" noProof="0" dirty="0">
                <a:ln>
                  <a:noFill/>
                </a:ln>
                <a:solidFill>
                  <a:prstClr val="black"/>
                </a:solidFill>
                <a:effectLst/>
                <a:uLnTx/>
                <a:uFillTx/>
                <a:latin typeface="Arial" charset="0"/>
                <a:ea typeface="Arial" charset="0"/>
                <a:cs typeface="Arial" charset="0"/>
              </a:rPr>
              <a:t> COSTACHE</a:t>
            </a:r>
            <a:r>
              <a:rPr kumimoji="0" lang="en-US" sz="3600" b="1" i="0" u="none" strike="noStrike" kern="1200" cap="none" spc="0" normalizeH="0" baseline="30000" noProof="0" dirty="0">
                <a:ln>
                  <a:noFill/>
                </a:ln>
                <a:solidFill>
                  <a:prstClr val="black"/>
                </a:solidFill>
                <a:effectLst/>
                <a:uLnTx/>
                <a:uFillTx/>
                <a:latin typeface="Arial" charset="0"/>
                <a:ea typeface="Arial" charset="0"/>
                <a:cs typeface="Arial" charset="0"/>
              </a:rPr>
              <a:t>1</a:t>
            </a:r>
            <a:r>
              <a:rPr kumimoji="0" lang="en-US" sz="3600" b="1" i="0" u="none" strike="noStrike" kern="1200" cap="none" spc="0" normalizeH="0" baseline="0" noProof="0" dirty="0">
                <a:ln>
                  <a:noFill/>
                </a:ln>
                <a:solidFill>
                  <a:prstClr val="black"/>
                </a:solidFill>
                <a:effectLst/>
                <a:uLnTx/>
                <a:uFillTx/>
                <a:latin typeface="Arial" charset="0"/>
                <a:ea typeface="Arial" charset="0"/>
                <a:cs typeface="Arial" charset="0"/>
              </a:rPr>
              <a:t>, Nicole PETCULESCU</a:t>
            </a:r>
            <a:r>
              <a:rPr kumimoji="0" lang="en-US" sz="3600" b="1" i="0" u="none" strike="noStrike" kern="1200" cap="none" spc="0" normalizeH="0" baseline="30000" noProof="0" dirty="0">
                <a:ln>
                  <a:noFill/>
                </a:ln>
                <a:solidFill>
                  <a:prstClr val="black"/>
                </a:solidFill>
                <a:effectLst/>
                <a:uLnTx/>
                <a:uFillTx/>
                <a:latin typeface="Arial" charset="0"/>
                <a:ea typeface="Arial" charset="0"/>
                <a:cs typeface="Arial" charset="0"/>
              </a:rPr>
              <a:t>2</a:t>
            </a:r>
            <a:r>
              <a:rPr kumimoji="0" lang="en-US" sz="3600" b="1" i="0" u="none" strike="noStrike" kern="1200" cap="none" spc="0" normalizeH="0" baseline="0" noProof="0" dirty="0">
                <a:ln>
                  <a:noFill/>
                </a:ln>
                <a:solidFill>
                  <a:prstClr val="black"/>
                </a:solidFill>
                <a:effectLst/>
                <a:uLnTx/>
                <a:uFillTx/>
                <a:latin typeface="Arial" charset="0"/>
                <a:ea typeface="Arial" charset="0"/>
                <a:cs typeface="Arial" charset="0"/>
              </a:rPr>
              <a:t>, Silvia RADU</a:t>
            </a:r>
            <a:r>
              <a:rPr kumimoji="0" lang="en-US" sz="3600" b="1" i="0" u="none" strike="noStrike" kern="1200" cap="none" spc="0" normalizeH="0" baseline="30000" noProof="0" dirty="0">
                <a:ln>
                  <a:noFill/>
                </a:ln>
                <a:solidFill>
                  <a:prstClr val="black"/>
                </a:solidFill>
                <a:effectLst/>
                <a:uLnTx/>
                <a:uFillTx/>
                <a:latin typeface="Arial" charset="0"/>
                <a:ea typeface="Arial" charset="0"/>
                <a:cs typeface="Arial" charset="0"/>
              </a:rPr>
              <a:t>1</a:t>
            </a:r>
            <a:r>
              <a:rPr kumimoji="0" lang="en-US" sz="3600" b="1" i="0" u="none" strike="noStrike" kern="1200" cap="none" spc="0" normalizeH="0" baseline="0" noProof="0" dirty="0">
                <a:ln>
                  <a:noFill/>
                </a:ln>
                <a:solidFill>
                  <a:prstClr val="black"/>
                </a:solidFill>
                <a:effectLst/>
                <a:uLnTx/>
                <a:uFillTx/>
                <a:latin typeface="Arial" charset="0"/>
                <a:ea typeface="Arial" charset="0"/>
                <a:cs typeface="Arial" charset="0"/>
              </a:rPr>
              <a:t>, Nicoleta DOBROTĂ</a:t>
            </a:r>
            <a:r>
              <a:rPr kumimoji="0" lang="en-US" sz="3600" b="1" i="0" u="none" strike="noStrike" kern="1200" cap="none" spc="0" normalizeH="0" baseline="30000" noProof="0" dirty="0">
                <a:ln>
                  <a:noFill/>
                </a:ln>
                <a:solidFill>
                  <a:prstClr val="black"/>
                </a:solidFill>
                <a:effectLst/>
                <a:uLnTx/>
                <a:uFillTx/>
                <a:latin typeface="Arial" charset="0"/>
                <a:ea typeface="Arial" charset="0"/>
                <a:cs typeface="Arial" charset="0"/>
              </a:rPr>
              <a:t>1</a:t>
            </a:r>
            <a:r>
              <a:rPr kumimoji="0" lang="en-US" sz="3600" b="1" i="0" u="none" strike="noStrike" kern="1200" cap="none" spc="0" normalizeH="0" baseline="0" noProof="0" dirty="0">
                <a:ln>
                  <a:noFill/>
                </a:ln>
                <a:solidFill>
                  <a:prstClr val="black"/>
                </a:solidFill>
                <a:effectLst/>
                <a:uLnTx/>
                <a:uFillTx/>
                <a:latin typeface="Arial" charset="0"/>
                <a:ea typeface="Arial" charset="0"/>
                <a:cs typeface="Arial" charset="0"/>
              </a:rPr>
              <a:t>, Mariana Cristina ARCADE</a:t>
            </a:r>
            <a:r>
              <a:rPr kumimoji="0" lang="en-US" sz="3600" b="1" i="0" u="none" strike="noStrike" kern="1200" cap="none" spc="0" normalizeH="0" baseline="30000" noProof="0" dirty="0">
                <a:ln>
                  <a:noFill/>
                </a:ln>
                <a:solidFill>
                  <a:prstClr val="black"/>
                </a:solidFill>
                <a:effectLst/>
                <a:uLnTx/>
                <a:uFillTx/>
                <a:latin typeface="Arial" charset="0"/>
                <a:ea typeface="Arial" charset="0"/>
                <a:cs typeface="Arial" charset="0"/>
              </a:rPr>
              <a:t>1</a:t>
            </a:r>
            <a:r>
              <a:rPr kumimoji="0" lang="en-US" sz="3600" b="1" i="0" u="none" strike="noStrike" kern="1200" cap="none" spc="0" normalizeH="0" baseline="0" noProof="0" dirty="0">
                <a:ln>
                  <a:noFill/>
                </a:ln>
                <a:solidFill>
                  <a:prstClr val="black"/>
                </a:solidFill>
                <a:effectLst/>
                <a:uLnTx/>
                <a:uFillTx/>
                <a:latin typeface="Arial" charset="0"/>
                <a:ea typeface="Arial" charset="0"/>
                <a:cs typeface="Arial" charset="0"/>
              </a:rPr>
              <a:t>, Marinela GANCEA</a:t>
            </a:r>
            <a:r>
              <a:rPr kumimoji="0" lang="en-US" sz="3600" b="1" i="0" u="none" strike="noStrike" kern="1200" cap="none" spc="0" normalizeH="0" baseline="30000" noProof="0" dirty="0">
                <a:ln>
                  <a:noFill/>
                </a:ln>
                <a:solidFill>
                  <a:prstClr val="black"/>
                </a:solidFill>
                <a:effectLst/>
                <a:uLnTx/>
                <a:uFillTx/>
                <a:latin typeface="Arial" charset="0"/>
                <a:ea typeface="Arial" charset="0"/>
                <a:cs typeface="Arial" charset="0"/>
              </a:rPr>
              <a:t>1</a:t>
            </a:r>
            <a:r>
              <a:rPr kumimoji="0" lang="en-US" sz="3600" b="1" i="0" u="none" strike="noStrike" kern="1200" cap="none" spc="0" normalizeH="0" baseline="0" noProof="0" dirty="0">
                <a:ln>
                  <a:noFill/>
                </a:ln>
                <a:solidFill>
                  <a:prstClr val="black"/>
                </a:solidFill>
                <a:effectLst/>
                <a:uLnTx/>
                <a:uFillTx/>
                <a:latin typeface="Arial" charset="0"/>
                <a:ea typeface="Arial" charset="0"/>
                <a:cs typeface="Arial" charset="0"/>
              </a:rPr>
              <a:t>  Elena SARBU</a:t>
            </a:r>
            <a:r>
              <a:rPr kumimoji="0" lang="en-US" sz="3600" b="1" i="0" u="none" strike="noStrike" kern="1200" cap="none" spc="0" normalizeH="0" baseline="30000" noProof="0" dirty="0">
                <a:ln>
                  <a:noFill/>
                </a:ln>
                <a:solidFill>
                  <a:prstClr val="black"/>
                </a:solidFill>
                <a:effectLst/>
                <a:uLnTx/>
                <a:uFillTx/>
                <a:latin typeface="Arial" charset="0"/>
                <a:ea typeface="Arial" charset="0"/>
                <a:cs typeface="Arial" charset="0"/>
              </a:rPr>
              <a:t>3</a:t>
            </a:r>
            <a:r>
              <a:rPr kumimoji="0" lang="en-US" sz="3600" b="1" i="0" u="none" strike="noStrike" kern="1200" cap="none" spc="0" normalizeH="0" baseline="0" noProof="0" dirty="0">
                <a:ln>
                  <a:noFill/>
                </a:ln>
                <a:solidFill>
                  <a:prstClr val="black"/>
                </a:solidFill>
                <a:effectLst/>
                <a:uLnTx/>
                <a:uFillTx/>
                <a:latin typeface="Arial" charset="0"/>
                <a:ea typeface="Arial" charset="0"/>
                <a:cs typeface="Arial" charset="0"/>
              </a:rPr>
              <a:t>, Magda TENCIU</a:t>
            </a:r>
            <a:r>
              <a:rPr kumimoji="0" lang="en-US" sz="3600" b="1" i="0" u="none" strike="noStrike" kern="1200" cap="none" spc="0" normalizeH="0" baseline="30000" noProof="0" dirty="0">
                <a:ln>
                  <a:noFill/>
                </a:ln>
                <a:solidFill>
                  <a:prstClr val="black"/>
                </a:solidFill>
                <a:effectLst/>
                <a:uLnTx/>
                <a:uFillTx/>
                <a:latin typeface="Arial" charset="0"/>
                <a:ea typeface="Arial" charset="0"/>
                <a:cs typeface="Arial" charset="0"/>
              </a:rPr>
              <a:t>3</a:t>
            </a:r>
            <a:endParaRPr kumimoji="0" lang="en-US" sz="3600" b="1" i="0" u="none" strike="noStrike" kern="1200" cap="none" spc="0" normalizeH="0" baseline="0" noProof="0" dirty="0">
              <a:ln>
                <a:noFill/>
              </a:ln>
              <a:solidFill>
                <a:prstClr val="black"/>
              </a:solidFill>
              <a:effectLst/>
              <a:uLnTx/>
              <a:uFillTx/>
              <a:latin typeface="Arial" charset="0"/>
              <a:ea typeface="Arial" charset="0"/>
              <a:cs typeface="Arial" charset="0"/>
            </a:endParaRPr>
          </a:p>
          <a:p>
            <a:pPr marL="0" marR="0" lvl="0" indent="0" algn="r" defTabSz="3628759" rtl="0" eaLnBrk="1" fontAlgn="auto" latinLnBrk="0" hangingPunct="1">
              <a:lnSpc>
                <a:spcPct val="100000"/>
              </a:lnSpc>
              <a:spcBef>
                <a:spcPts val="0"/>
              </a:spcBef>
              <a:spcAft>
                <a:spcPts val="0"/>
              </a:spcAft>
              <a:buClrTx/>
              <a:buSzTx/>
              <a:buFontTx/>
              <a:buNone/>
              <a:tabLst/>
              <a:defRPr/>
            </a:pPr>
            <a:endParaRPr kumimoji="0" lang="en-US" sz="3600" b="1" i="0" u="none" strike="noStrike" kern="1200" cap="none" spc="0" normalizeH="0" baseline="0" noProof="0" dirty="0">
              <a:ln>
                <a:noFill/>
              </a:ln>
              <a:solidFill>
                <a:prstClr val="black"/>
              </a:solidFill>
              <a:effectLst/>
              <a:uLnTx/>
              <a:uFillTx/>
              <a:latin typeface="Arial" charset="0"/>
              <a:ea typeface="Arial" charset="0"/>
              <a:cs typeface="Arial" charset="0"/>
            </a:endParaRPr>
          </a:p>
          <a:p>
            <a:pPr marL="0" marR="0" lvl="0" indent="0" algn="r" defTabSz="3628759" rtl="0" eaLnBrk="1" fontAlgn="auto" latinLnBrk="0" hangingPunct="1">
              <a:lnSpc>
                <a:spcPct val="100000"/>
              </a:lnSpc>
              <a:spcBef>
                <a:spcPts val="0"/>
              </a:spcBef>
              <a:spcAft>
                <a:spcPts val="0"/>
              </a:spcAft>
              <a:buClrTx/>
              <a:buSzTx/>
              <a:buFontTx/>
              <a:buNone/>
              <a:tabLst/>
              <a:defRPr/>
            </a:pPr>
            <a:endParaRPr kumimoji="0" lang="ro-RO" sz="2600" b="1" i="0" u="none" strike="noStrike" kern="1200" cap="none" spc="0" normalizeH="0" baseline="0" noProof="0" dirty="0">
              <a:ln>
                <a:noFill/>
              </a:ln>
              <a:solidFill>
                <a:prstClr val="black"/>
              </a:solidFill>
              <a:effectLst/>
              <a:uLnTx/>
              <a:uFillTx/>
              <a:latin typeface="Arial" charset="0"/>
              <a:ea typeface="Arial" charset="0"/>
              <a:cs typeface="Arial" charset="0"/>
            </a:endParaRPr>
          </a:p>
          <a:p>
            <a:pPr marL="0" marR="0" lvl="0" indent="0" algn="r" defTabSz="3628759"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30000" noProof="0" dirty="0">
                <a:ln>
                  <a:noFill/>
                </a:ln>
                <a:solidFill>
                  <a:prstClr val="black"/>
                </a:solidFill>
                <a:effectLst/>
                <a:uLnTx/>
                <a:uFillTx/>
                <a:latin typeface="Arial" charset="0"/>
                <a:ea typeface="Arial" charset="0"/>
                <a:cs typeface="Arial" charset="0"/>
              </a:rPr>
              <a:t>1</a:t>
            </a:r>
            <a:r>
              <a:rPr kumimoji="0" lang="vi-VN" sz="2600" b="1" i="0" u="none" strike="noStrike" kern="1200" cap="none" spc="0" normalizeH="0" baseline="0" noProof="0" dirty="0">
                <a:ln>
                  <a:noFill/>
                </a:ln>
                <a:solidFill>
                  <a:prstClr val="black"/>
                </a:solidFill>
                <a:effectLst/>
                <a:uLnTx/>
                <a:uFillTx/>
                <a:latin typeface="Arial" charset="0"/>
                <a:ea typeface="Arial" charset="0"/>
                <a:cs typeface="Arial" charset="0"/>
              </a:rPr>
              <a:t>Stațiunea de Cercetare -Dezvoltare pentru Piscicultură Nucet, Strada Principală nr. 549, 137335, Nucet, Dâmbovița, România</a:t>
            </a:r>
          </a:p>
          <a:p>
            <a:pPr marL="0" marR="0" lvl="0" indent="0" algn="r" defTabSz="3628759"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30000" noProof="0" dirty="0">
                <a:ln>
                  <a:noFill/>
                </a:ln>
                <a:solidFill>
                  <a:prstClr val="black"/>
                </a:solidFill>
                <a:effectLst/>
                <a:uLnTx/>
                <a:uFillTx/>
                <a:latin typeface="Arial" charset="0"/>
                <a:ea typeface="Arial" charset="0"/>
                <a:cs typeface="Arial" charset="0"/>
              </a:rPr>
              <a:t>2 </a:t>
            </a:r>
            <a:r>
              <a:rPr kumimoji="0" lang="vi-VN" sz="2600" b="1" i="0" u="none" strike="noStrike" kern="1200" cap="none" spc="0" normalizeH="0" baseline="0" noProof="0" dirty="0">
                <a:ln>
                  <a:noFill/>
                </a:ln>
                <a:solidFill>
                  <a:prstClr val="black"/>
                </a:solidFill>
                <a:effectLst/>
                <a:uLnTx/>
                <a:uFillTx/>
                <a:latin typeface="Arial" charset="0"/>
                <a:ea typeface="Arial" charset="0"/>
                <a:cs typeface="Arial" charset="0"/>
              </a:rPr>
              <a:t>Academia de Științe Agricole și Silvice „Gheorghe Ionescu - Șișești” Bd. Mărăști 61, 011464, București, România</a:t>
            </a:r>
          </a:p>
          <a:p>
            <a:pPr marL="0" marR="0" lvl="0" indent="0" algn="r" defTabSz="3628759"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30000" noProof="0" dirty="0">
                <a:ln>
                  <a:noFill/>
                </a:ln>
                <a:solidFill>
                  <a:prstClr val="black"/>
                </a:solidFill>
                <a:effectLst/>
                <a:uLnTx/>
                <a:uFillTx/>
                <a:latin typeface="Arial" charset="0"/>
                <a:ea typeface="Arial" charset="0"/>
                <a:cs typeface="Arial" charset="0"/>
              </a:rPr>
              <a:t>3</a:t>
            </a:r>
            <a:r>
              <a:rPr kumimoji="0" lang="vi-VN" sz="2600" b="1" i="0" u="none" strike="noStrike" kern="1200" cap="none" spc="0" normalizeH="0" baseline="0" noProof="0" dirty="0">
                <a:ln>
                  <a:noFill/>
                </a:ln>
                <a:solidFill>
                  <a:prstClr val="black"/>
                </a:solidFill>
                <a:effectLst/>
                <a:uLnTx/>
                <a:uFillTx/>
                <a:latin typeface="Arial" charset="0"/>
                <a:ea typeface="Arial" charset="0"/>
                <a:cs typeface="Arial" charset="0"/>
              </a:rPr>
              <a:t>Institutul de Cercetare Dezvoltare pentru Ecologie Acvatică, Pescuit și Acvacultură Galați, str. Portului nr. 54, 800201, Galați,</a:t>
            </a:r>
            <a:r>
              <a:rPr kumimoji="0" lang="en-US" sz="2600" b="1" i="0" u="none" strike="noStrike" kern="1200" cap="none" spc="0" normalizeH="0" baseline="0" noProof="0" dirty="0">
                <a:ln>
                  <a:noFill/>
                </a:ln>
                <a:solidFill>
                  <a:prstClr val="black"/>
                </a:solidFill>
                <a:effectLst/>
                <a:uLnTx/>
                <a:uFillTx/>
                <a:latin typeface="Arial" charset="0"/>
                <a:ea typeface="Arial" charset="0"/>
                <a:cs typeface="Arial" charset="0"/>
              </a:rPr>
              <a:t> </a:t>
            </a:r>
            <a:r>
              <a:rPr kumimoji="0" lang="vi-VN" sz="2600" b="1" i="0" u="none" strike="noStrike" kern="1200" cap="none" spc="0" normalizeH="0" baseline="0" noProof="0" dirty="0">
                <a:ln>
                  <a:noFill/>
                </a:ln>
                <a:solidFill>
                  <a:prstClr val="black"/>
                </a:solidFill>
                <a:effectLst/>
                <a:uLnTx/>
                <a:uFillTx/>
                <a:latin typeface="Arial" charset="0"/>
                <a:ea typeface="Arial" charset="0"/>
                <a:cs typeface="Arial" charset="0"/>
              </a:rPr>
              <a:t>România </a:t>
            </a:r>
          </a:p>
        </p:txBody>
      </p:sp>
      <p:sp>
        <p:nvSpPr>
          <p:cNvPr id="20" name="TextBox 19"/>
          <p:cNvSpPr txBox="1"/>
          <p:nvPr/>
        </p:nvSpPr>
        <p:spPr>
          <a:xfrm>
            <a:off x="1811223" y="11931876"/>
            <a:ext cx="28776842" cy="3662541"/>
          </a:xfrm>
          <a:prstGeom prst="rect">
            <a:avLst/>
          </a:prstGeom>
          <a:noFill/>
        </p:spPr>
        <p:txBody>
          <a:bodyPr wrap="square" rtlCol="0">
            <a:spAutoFit/>
          </a:bodyPr>
          <a:lstStyle/>
          <a:p>
            <a:pPr marL="0" marR="0" lvl="0" indent="0" algn="l" defTabSz="3628759" rtl="0" eaLnBrk="1" fontAlgn="auto" latinLnBrk="0" hangingPunct="1">
              <a:lnSpc>
                <a:spcPct val="100000"/>
              </a:lnSpc>
              <a:spcBef>
                <a:spcPts val="0"/>
              </a:spcBef>
              <a:spcAft>
                <a:spcPts val="0"/>
              </a:spcAft>
              <a:buClrTx/>
              <a:buSzTx/>
              <a:buFontTx/>
              <a:buNone/>
              <a:tabLst/>
              <a:defRPr/>
            </a:pPr>
            <a:r>
              <a:rPr kumimoji="0" lang="ro-RO" sz="4000" b="1" i="0" u="none" strike="noStrike" kern="1200" cap="none" spc="0" normalizeH="0" baseline="0" noProof="0" dirty="0">
                <a:ln>
                  <a:noFill/>
                </a:ln>
                <a:solidFill>
                  <a:prstClr val="black"/>
                </a:solidFill>
                <a:effectLst/>
                <a:uLnTx/>
                <a:uFillTx/>
                <a:latin typeface="Arial" charset="0"/>
                <a:ea typeface="Arial" charset="0"/>
                <a:cs typeface="Arial" charset="0"/>
              </a:rPr>
              <a:t>INTRODUCERE</a:t>
            </a:r>
          </a:p>
          <a:p>
            <a:pPr marL="0" marR="0" lvl="0" indent="0" algn="just" defTabSz="3628759" rtl="0" eaLnBrk="1" fontAlgn="auto" latinLnBrk="0" hangingPunct="1">
              <a:lnSpc>
                <a:spcPct val="100000"/>
              </a:lnSpc>
              <a:spcBef>
                <a:spcPts val="0"/>
              </a:spcBef>
              <a:spcAft>
                <a:spcPts val="0"/>
              </a:spcAft>
              <a:buClrTx/>
              <a:buSzTx/>
              <a:buFontTx/>
              <a:buNone/>
              <a:tabLst/>
              <a:defRPr/>
            </a:pP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Acvacultura reprezintă unul dintre cele mai dinamice sectoare ale producției alimentare globale, contribuind semnificativ la asigurarea securității alimentare în contextul schimbărilor climatice și al creșterii populației. Lucrarea analizează rolul strategic al acvaculturii în furnizarea de proteine de înaltă calitate, cu amprentă ecologică redusă comparativ cu alte sisteme zootehnice. Sunt evidențiate avantajele biologice și tehnologice ale speciilor acvatice (crap, sturioni), precum și oportunitățile oferite de digitalizare și acvacultură de precizie. Rezultatele subliniază necesitatea dezvoltării unor politici publice integrate și a investițiilor în cercetare pentru creșterea rezilienței sectorului. Acvacultura devine astfel un pilon strategic pentru securitatea alimentară în contextul schimbărilor climatice</a:t>
            </a:r>
            <a:r>
              <a:rPr kumimoji="0" lang="en-US" sz="3200" b="0" i="0" u="none" strike="noStrike" kern="1200" cap="none" spc="0" normalizeH="0" baseline="0" noProof="0" dirty="0">
                <a:ln>
                  <a:noFill/>
                </a:ln>
                <a:solidFill>
                  <a:prstClr val="black"/>
                </a:solidFill>
                <a:effectLst/>
                <a:uLnTx/>
                <a:uFillTx/>
                <a:latin typeface="Arial" charset="0"/>
                <a:ea typeface="Arial" charset="0"/>
                <a:cs typeface="Arial" charset="0"/>
              </a:rPr>
              <a:t>.</a:t>
            </a:r>
            <a:endParaRPr kumimoji="0" lang="ro-RO" sz="3200" b="0" i="0" u="none" strike="noStrike" kern="1200" cap="none" spc="0" normalizeH="0" baseline="0" noProof="0" dirty="0">
              <a:ln>
                <a:noFill/>
              </a:ln>
              <a:solidFill>
                <a:prstClr val="black"/>
              </a:solidFill>
              <a:effectLst/>
              <a:uLnTx/>
              <a:uFillTx/>
              <a:latin typeface="Arial" charset="0"/>
              <a:ea typeface="Arial" charset="0"/>
              <a:cs typeface="Arial" charset="0"/>
            </a:endParaRPr>
          </a:p>
        </p:txBody>
      </p:sp>
      <p:sp>
        <p:nvSpPr>
          <p:cNvPr id="21" name="TextBox 20"/>
          <p:cNvSpPr txBox="1"/>
          <p:nvPr/>
        </p:nvSpPr>
        <p:spPr>
          <a:xfrm>
            <a:off x="1771854" y="15610055"/>
            <a:ext cx="16116095" cy="5632311"/>
          </a:xfrm>
          <a:prstGeom prst="rect">
            <a:avLst/>
          </a:prstGeom>
          <a:noFill/>
        </p:spPr>
        <p:txBody>
          <a:bodyPr wrap="square" rtlCol="0">
            <a:spAutoFit/>
          </a:bodyPr>
          <a:lstStyle/>
          <a:p>
            <a:pPr marL="0" marR="0" lvl="0" indent="0" algn="l" defTabSz="3628759" rtl="0" eaLnBrk="1" fontAlgn="auto" latinLnBrk="0" hangingPunct="1">
              <a:lnSpc>
                <a:spcPct val="100000"/>
              </a:lnSpc>
              <a:spcBef>
                <a:spcPts val="0"/>
              </a:spcBef>
              <a:spcAft>
                <a:spcPts val="0"/>
              </a:spcAft>
              <a:buClrTx/>
              <a:buSzTx/>
              <a:buFontTx/>
              <a:buNone/>
              <a:tabLst/>
              <a:defRPr/>
            </a:pPr>
            <a:r>
              <a:rPr kumimoji="0" lang="ro-RO" sz="4000" b="1" i="0" u="none" strike="noStrike" kern="1200" cap="none" spc="0" normalizeH="0" baseline="0" noProof="0" dirty="0">
                <a:ln>
                  <a:noFill/>
                </a:ln>
                <a:solidFill>
                  <a:prstClr val="black"/>
                </a:solidFill>
                <a:effectLst/>
                <a:uLnTx/>
                <a:uFillTx/>
                <a:latin typeface="Arial" charset="0"/>
                <a:ea typeface="Arial" charset="0"/>
                <a:cs typeface="Arial" charset="0"/>
              </a:rPr>
              <a:t>MATERIAL ŞI METODE</a:t>
            </a:r>
          </a:p>
          <a:p>
            <a:pPr marL="0" marR="0" lvl="0" indent="0" algn="just" defTabSz="3628759" rtl="0" eaLnBrk="1" fontAlgn="auto" latinLnBrk="0" hangingPunct="1">
              <a:lnSpc>
                <a:spcPct val="100000"/>
              </a:lnSpc>
              <a:spcBef>
                <a:spcPts val="0"/>
              </a:spcBef>
              <a:spcAft>
                <a:spcPts val="0"/>
              </a:spcAft>
              <a:buClrTx/>
              <a:buSzTx/>
              <a:buFontTx/>
              <a:buNone/>
              <a:tabLst/>
              <a:defRPr/>
            </a:pP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Lucrarea se bazează pe o analiză sintetică a literaturii de specialitate și a datelor statistice nationale</a:t>
            </a:r>
            <a:r>
              <a:rPr kumimoji="0" lang="en-US" sz="3200" b="0" i="0" u="none" strike="noStrike" kern="1200" cap="none" spc="0" normalizeH="0" baseline="0" noProof="0" dirty="0">
                <a:ln>
                  <a:noFill/>
                </a:ln>
                <a:solidFill>
                  <a:prstClr val="black"/>
                </a:solidFill>
                <a:effectLst/>
                <a:uLnTx/>
                <a:uFillTx/>
                <a:latin typeface="Arial" charset="0"/>
                <a:ea typeface="Arial" charset="0"/>
                <a:cs typeface="Arial" charset="0"/>
              </a:rPr>
              <a:t> </a:t>
            </a: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și</a:t>
            </a:r>
            <a:r>
              <a:rPr kumimoji="0" lang="en-US" sz="3200" b="0" i="0" u="none" strike="noStrike" kern="1200" cap="none" spc="0" normalizeH="0" baseline="0" noProof="0" dirty="0">
                <a:ln>
                  <a:noFill/>
                </a:ln>
                <a:solidFill>
                  <a:prstClr val="black"/>
                </a:solidFill>
                <a:effectLst/>
                <a:uLnTx/>
                <a:uFillTx/>
                <a:latin typeface="Arial" charset="0"/>
                <a:ea typeface="Arial" charset="0"/>
                <a:cs typeface="Arial" charset="0"/>
              </a:rPr>
              <a:t> </a:t>
            </a: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internaționale privind producția din acvacultură, sustenabilitatea și impactul climatic.</a:t>
            </a:r>
            <a:r>
              <a:rPr kumimoji="0" lang="ro-RO" sz="3200" b="0" i="0" u="none" strike="noStrike" kern="1200" cap="none" spc="0" normalizeH="0" baseline="0" noProof="0" dirty="0">
                <a:ln>
                  <a:noFill/>
                </a:ln>
                <a:solidFill>
                  <a:prstClr val="black"/>
                </a:solidFill>
                <a:effectLst/>
                <a:uLnTx/>
                <a:uFillTx/>
                <a:latin typeface="Arial" charset="0"/>
                <a:ea typeface="Arial" charset="0"/>
                <a:cs typeface="Arial" charset="0"/>
              </a:rPr>
              <a:t> </a:t>
            </a: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Au fost utilizate:</a:t>
            </a:r>
            <a:r>
              <a:rPr kumimoji="0" lang="en-US" sz="3200" b="0" i="0" u="none" strike="noStrike" kern="1200" cap="none" spc="0" normalizeH="0" baseline="0" noProof="0" dirty="0">
                <a:ln>
                  <a:noFill/>
                </a:ln>
                <a:solidFill>
                  <a:prstClr val="black"/>
                </a:solidFill>
                <a:effectLst/>
                <a:uLnTx/>
                <a:uFillTx/>
                <a:latin typeface="Arial" charset="0"/>
                <a:ea typeface="Arial" charset="0"/>
                <a:cs typeface="Arial" charset="0"/>
              </a:rPr>
              <a:t> </a:t>
            </a: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rapoarte ale FAO (SOFIA 2024)</a:t>
            </a:r>
            <a:r>
              <a:rPr kumimoji="0" lang="ro-RO" sz="3200" b="0" i="0" u="none" strike="noStrike" kern="1200" cap="none" spc="0" normalizeH="0" baseline="0" noProof="0" dirty="0">
                <a:ln>
                  <a:noFill/>
                </a:ln>
                <a:solidFill>
                  <a:prstClr val="black"/>
                </a:solidFill>
                <a:effectLst/>
                <a:uLnTx/>
                <a:uFillTx/>
                <a:latin typeface="Arial" charset="0"/>
                <a:ea typeface="Arial" charset="0"/>
                <a:cs typeface="Arial" charset="0"/>
              </a:rPr>
              <a:t>, </a:t>
            </a:r>
            <a:r>
              <a:rPr kumimoji="0" lang="en-US" sz="3200" b="0" i="0" u="none" strike="noStrike" kern="1200" cap="none" spc="0" normalizeH="0" baseline="0" noProof="0" dirty="0">
                <a:ln>
                  <a:noFill/>
                </a:ln>
                <a:solidFill>
                  <a:prstClr val="black"/>
                </a:solidFill>
                <a:effectLst/>
                <a:uLnTx/>
                <a:uFillTx/>
                <a:latin typeface="Arial" charset="0"/>
                <a:ea typeface="Arial" charset="0"/>
                <a:cs typeface="Arial" charset="0"/>
              </a:rPr>
              <a:t> </a:t>
            </a: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prognoze ale OECD</a:t>
            </a:r>
            <a:r>
              <a:rPr kumimoji="0" lang="ro-RO" sz="3200" b="0" i="0" u="none" strike="noStrike" kern="1200" cap="none" spc="0" normalizeH="0" baseline="0" noProof="0" dirty="0">
                <a:ln>
                  <a:noFill/>
                </a:ln>
                <a:solidFill>
                  <a:prstClr val="black"/>
                </a:solidFill>
                <a:effectLst/>
                <a:uLnTx/>
                <a:uFillTx/>
                <a:latin typeface="Arial" charset="0"/>
                <a:ea typeface="Arial" charset="0"/>
                <a:cs typeface="Arial" charset="0"/>
              </a:rPr>
              <a:t> și</a:t>
            </a:r>
            <a:r>
              <a:rPr kumimoji="0" lang="en-US" sz="3200" b="0" i="0" u="none" strike="noStrike" kern="1200" cap="none" spc="0" normalizeH="0" baseline="0" noProof="0" dirty="0">
                <a:ln>
                  <a:noFill/>
                </a:ln>
                <a:solidFill>
                  <a:prstClr val="black"/>
                </a:solidFill>
                <a:effectLst/>
                <a:uLnTx/>
                <a:uFillTx/>
                <a:latin typeface="Arial" charset="0"/>
                <a:ea typeface="Arial" charset="0"/>
                <a:cs typeface="Arial" charset="0"/>
              </a:rPr>
              <a:t> </a:t>
            </a: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studii comparative privind eficiența sistemelor de producție</a:t>
            </a:r>
            <a:r>
              <a:rPr kumimoji="0" lang="en-US" sz="3200" b="0" i="0" u="none" strike="noStrike" kern="1200" cap="none" spc="0" normalizeH="0" baseline="0" noProof="0" dirty="0">
                <a:ln>
                  <a:noFill/>
                </a:ln>
                <a:solidFill>
                  <a:prstClr val="black"/>
                </a:solidFill>
                <a:effectLst/>
                <a:uLnTx/>
                <a:uFillTx/>
                <a:latin typeface="Arial" charset="0"/>
                <a:ea typeface="Arial" charset="0"/>
                <a:cs typeface="Arial" charset="0"/>
              </a:rPr>
              <a:t>.</a:t>
            </a:r>
            <a:endPar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endParaRPr>
          </a:p>
          <a:p>
            <a:pPr marL="0" marR="0" lvl="0" indent="0" algn="just" defTabSz="3628759" rtl="0" eaLnBrk="1" fontAlgn="auto" latinLnBrk="0" hangingPunct="1">
              <a:lnSpc>
                <a:spcPct val="100000"/>
              </a:lnSpc>
              <a:spcBef>
                <a:spcPts val="0"/>
              </a:spcBef>
              <a:spcAft>
                <a:spcPts val="0"/>
              </a:spcAft>
              <a:buClrTx/>
              <a:buSzTx/>
              <a:buFontTx/>
              <a:buNone/>
              <a:tabLst/>
              <a:defRPr/>
            </a:pP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Metodologic, s-a realizat:</a:t>
            </a:r>
            <a:r>
              <a:rPr kumimoji="0" lang="en-US" sz="3200" b="0" i="0" u="none" strike="noStrike" kern="1200" cap="none" spc="0" normalizeH="0" baseline="0" noProof="0" dirty="0">
                <a:ln>
                  <a:noFill/>
                </a:ln>
                <a:solidFill>
                  <a:prstClr val="black"/>
                </a:solidFill>
                <a:effectLst/>
                <a:uLnTx/>
                <a:uFillTx/>
                <a:latin typeface="Arial" charset="0"/>
                <a:ea typeface="Arial" charset="0"/>
                <a:cs typeface="Arial" charset="0"/>
              </a:rPr>
              <a:t> </a:t>
            </a: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analiză comparativă între acvacultură și zootehnie</a:t>
            </a:r>
            <a:r>
              <a:rPr kumimoji="0" lang="ro-RO" sz="3200" b="0" i="0" u="none" strike="noStrike" kern="1200" cap="none" spc="0" normalizeH="0" baseline="0" noProof="0" dirty="0">
                <a:ln>
                  <a:noFill/>
                </a:ln>
                <a:solidFill>
                  <a:prstClr val="black"/>
                </a:solidFill>
                <a:effectLst/>
                <a:uLnTx/>
                <a:uFillTx/>
                <a:latin typeface="Arial" charset="0"/>
                <a:ea typeface="Arial" charset="0"/>
                <a:cs typeface="Arial" charset="0"/>
              </a:rPr>
              <a:t>, </a:t>
            </a: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evaluarea indicatorilor de sustenabilitate</a:t>
            </a:r>
            <a:r>
              <a:rPr kumimoji="0" lang="ro-RO" sz="3200" b="0" i="0" u="none" strike="noStrike" kern="1200" cap="none" spc="0" normalizeH="0" baseline="0" noProof="0" dirty="0">
                <a:ln>
                  <a:noFill/>
                </a:ln>
                <a:solidFill>
                  <a:prstClr val="black"/>
                </a:solidFill>
                <a:effectLst/>
                <a:uLnTx/>
                <a:uFillTx/>
                <a:latin typeface="Arial" charset="0"/>
                <a:ea typeface="Arial" charset="0"/>
                <a:cs typeface="Arial" charset="0"/>
              </a:rPr>
              <a:t> și</a:t>
            </a:r>
            <a:r>
              <a:rPr kumimoji="0" lang="en-US" sz="3200" b="0" i="0" u="none" strike="noStrike" kern="1200" cap="none" spc="0" normalizeH="0" baseline="0" noProof="0" dirty="0">
                <a:ln>
                  <a:noFill/>
                </a:ln>
                <a:solidFill>
                  <a:prstClr val="black"/>
                </a:solidFill>
                <a:effectLst/>
                <a:uLnTx/>
                <a:uFillTx/>
                <a:latin typeface="Arial" charset="0"/>
                <a:ea typeface="Arial" charset="0"/>
                <a:cs typeface="Arial" charset="0"/>
              </a:rPr>
              <a:t> </a:t>
            </a: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integrarea unor studii de caz (crap, sturioni)</a:t>
            </a:r>
            <a:r>
              <a:rPr kumimoji="0" lang="en-US" sz="3200" b="0" i="0" u="none" strike="noStrike" kern="1200" cap="none" spc="0" normalizeH="0" baseline="0" noProof="0" dirty="0">
                <a:ln>
                  <a:noFill/>
                </a:ln>
                <a:solidFill>
                  <a:prstClr val="black"/>
                </a:solidFill>
                <a:effectLst/>
                <a:uLnTx/>
                <a:uFillTx/>
                <a:latin typeface="Arial" charset="0"/>
                <a:ea typeface="Arial" charset="0"/>
                <a:cs typeface="Arial" charset="0"/>
              </a:rPr>
              <a:t>.</a:t>
            </a:r>
            <a:r>
              <a:rPr lang="en-US" sz="3200" dirty="0">
                <a:solidFill>
                  <a:prstClr val="black"/>
                </a:solidFill>
                <a:latin typeface="Arial" charset="0"/>
                <a:ea typeface="Arial" charset="0"/>
                <a:cs typeface="Arial" charset="0"/>
              </a:rPr>
              <a:t> </a:t>
            </a:r>
            <a:r>
              <a:rPr kumimoji="0" lang="ro-RO"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Comparativ</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cu </a:t>
            </a:r>
            <a:r>
              <a:rPr kumimoji="0" lang="ro-RO"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zootehnia</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ro-RO" sz="3200" b="0" i="0" u="none" strike="noStrike" kern="1200" cap="none" spc="0" normalizeH="0" baseline="0" noProof="1">
                <a:ln>
                  <a:noFill/>
                </a:ln>
                <a:solidFill>
                  <a:prstClr val="black"/>
                </a:solidFill>
                <a:effectLst/>
                <a:uLnTx/>
                <a:uFillTx/>
                <a:latin typeface="Arial" panose="020B0604020202020204" pitchFamily="34" charset="0"/>
                <a:ea typeface="+mn-ea"/>
                <a:cs typeface="Arial" panose="020B0604020202020204" pitchFamily="34" charset="0"/>
              </a:rPr>
              <a:t>acvacultura</a:t>
            </a:r>
            <a:r>
              <a:rPr kumimoji="0" lang="fr-F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ro-RO" sz="3200" b="0" i="0" u="none" strike="noStrike" kern="1200" cap="none" spc="0" normalizeH="0" baseline="0" noProof="1">
                <a:ln>
                  <a:noFill/>
                </a:ln>
                <a:solidFill>
                  <a:prstClr val="black"/>
                </a:solidFill>
                <a:effectLst/>
                <a:uLnTx/>
                <a:uFillTx/>
                <a:latin typeface="Arial" panose="020B0604020202020204" pitchFamily="34" charset="0"/>
                <a:ea typeface="+mn-ea"/>
                <a:cs typeface="Arial" panose="020B0604020202020204" pitchFamily="34" charset="0"/>
              </a:rPr>
              <a:t>utilizează</a:t>
            </a:r>
            <a:r>
              <a:rPr kumimoji="0" lang="fr-F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r-F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semnificativ</a:t>
            </a:r>
            <a:r>
              <a:rPr kumimoji="0" lang="fr-F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mai </a:t>
            </a:r>
            <a:r>
              <a:rPr kumimoji="0" lang="fr-F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puțin</a:t>
            </a:r>
            <a:r>
              <a:rPr kumimoji="0" lang="fr-F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r-F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teren</a:t>
            </a:r>
            <a:r>
              <a:rPr kumimoji="0" lang="fr-F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are o </a:t>
            </a:r>
            <a:r>
              <a:rPr kumimoji="0" lang="en-US"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eficiență</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furajeră</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superioară</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ro-RO"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și </a:t>
            </a:r>
            <a:r>
              <a:rPr kumimoji="0" lang="fr-F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generează</a:t>
            </a:r>
            <a:r>
              <a:rPr kumimoji="0" lang="fr-F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r-F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emisii</a:t>
            </a:r>
            <a:r>
              <a:rPr kumimoji="0" lang="fr-F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mai </a:t>
            </a:r>
            <a:r>
              <a:rPr kumimoji="0" lang="fr-F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reduse</a:t>
            </a:r>
            <a:r>
              <a:rPr kumimoji="0" lang="fr-F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de gaze </a:t>
            </a:r>
            <a:r>
              <a:rPr kumimoji="0" lang="fr-F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cu</a:t>
            </a:r>
            <a:r>
              <a:rPr kumimoji="0" lang="fr-F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r-F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efect</a:t>
            </a:r>
            <a:r>
              <a:rPr kumimoji="0" lang="fr-F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de </a:t>
            </a:r>
            <a:r>
              <a:rPr kumimoji="0" lang="fr-F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seră</a:t>
            </a:r>
            <a:r>
              <a:rPr kumimoji="0" lang="fr-F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ro-RO"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r-F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Aceste </a:t>
            </a:r>
            <a:r>
              <a:rPr kumimoji="0" lang="fr-F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caracteristici</a:t>
            </a:r>
            <a:r>
              <a:rPr kumimoji="0" lang="fr-F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r-F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poziționează</a:t>
            </a:r>
            <a:r>
              <a:rPr kumimoji="0" lang="fr-F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r-F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acvacultura</a:t>
            </a:r>
            <a:r>
              <a:rPr kumimoji="0" lang="fr-F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ca un </a:t>
            </a:r>
            <a:r>
              <a:rPr kumimoji="0" lang="fr-F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sistem</a:t>
            </a:r>
            <a:r>
              <a:rPr kumimoji="0" lang="fr-F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de </a:t>
            </a:r>
            <a:r>
              <a:rPr kumimoji="0" lang="fr-F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producție</a:t>
            </a:r>
            <a:r>
              <a:rPr kumimoji="0" lang="fr-F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r-F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cu</a:t>
            </a:r>
            <a:r>
              <a:rPr kumimoji="0" lang="fr-F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impact </a:t>
            </a:r>
            <a:r>
              <a:rPr kumimoji="0" lang="fr-F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ecologic</a:t>
            </a:r>
            <a:r>
              <a:rPr kumimoji="0" lang="fr-F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redus, </a:t>
            </a:r>
            <a:r>
              <a:rPr kumimoji="0" lang="fr-F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esențial</a:t>
            </a:r>
            <a:r>
              <a:rPr kumimoji="0" lang="fr-F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r-F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în</a:t>
            </a:r>
            <a:r>
              <a:rPr kumimoji="0" lang="fr-F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r-F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contextul</a:t>
            </a:r>
            <a:r>
              <a:rPr kumimoji="0" lang="fr-F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r-F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tranziției</a:t>
            </a:r>
            <a:r>
              <a:rPr kumimoji="0" lang="fr-F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r-F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către</a:t>
            </a:r>
            <a:r>
              <a:rPr kumimoji="0" lang="fr-F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r-F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economia</a:t>
            </a:r>
            <a:r>
              <a:rPr kumimoji="0" lang="fr-F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verde.</a:t>
            </a:r>
            <a:endPar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endParaRPr>
          </a:p>
        </p:txBody>
      </p:sp>
      <p:sp>
        <p:nvSpPr>
          <p:cNvPr id="22" name="TextBox 21"/>
          <p:cNvSpPr txBox="1"/>
          <p:nvPr/>
        </p:nvSpPr>
        <p:spPr>
          <a:xfrm>
            <a:off x="1811222" y="21725829"/>
            <a:ext cx="15829077" cy="7048083"/>
          </a:xfrm>
          <a:prstGeom prst="rect">
            <a:avLst/>
          </a:prstGeom>
          <a:noFill/>
        </p:spPr>
        <p:txBody>
          <a:bodyPr wrap="square" rtlCol="0">
            <a:spAutoFit/>
          </a:bodyPr>
          <a:lstStyle/>
          <a:p>
            <a:pPr marL="0" marR="0" lvl="0" indent="0" algn="l" defTabSz="3628759" rtl="0" eaLnBrk="1" fontAlgn="auto" latinLnBrk="0" hangingPunct="1">
              <a:lnSpc>
                <a:spcPct val="100000"/>
              </a:lnSpc>
              <a:spcBef>
                <a:spcPts val="0"/>
              </a:spcBef>
              <a:spcAft>
                <a:spcPts val="0"/>
              </a:spcAft>
              <a:buClrTx/>
              <a:buSzTx/>
              <a:buFontTx/>
              <a:buNone/>
              <a:tabLst/>
              <a:defRPr/>
            </a:pPr>
            <a:r>
              <a:rPr kumimoji="0" lang="ro-RO" sz="3600" b="1" i="0" u="none" strike="noStrike" kern="1200" cap="none" spc="0" normalizeH="0" baseline="0" noProof="0" dirty="0">
                <a:ln>
                  <a:noFill/>
                </a:ln>
                <a:solidFill>
                  <a:prstClr val="black"/>
                </a:solidFill>
                <a:effectLst/>
                <a:uLnTx/>
                <a:uFillTx/>
                <a:latin typeface="Arial" charset="0"/>
                <a:ea typeface="Arial" charset="0"/>
                <a:cs typeface="Arial" charset="0"/>
              </a:rPr>
              <a:t>REZULTATE ȘI DISCUȚII</a:t>
            </a:r>
          </a:p>
          <a:p>
            <a:pPr marL="0" marR="0" lvl="0" indent="0" algn="just" defTabSz="3628759" rtl="0" eaLnBrk="1" fontAlgn="auto" latinLnBrk="0" hangingPunct="1">
              <a:lnSpc>
                <a:spcPct val="100000"/>
              </a:lnSpc>
              <a:spcBef>
                <a:spcPts val="0"/>
              </a:spcBef>
              <a:spcAft>
                <a:spcPts val="0"/>
              </a:spcAft>
              <a:buClrTx/>
              <a:buSzTx/>
              <a:buFontTx/>
              <a:buNone/>
              <a:tabLst/>
              <a:defRPr/>
            </a:pP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În România, acvacultura reprezintă principala sursă de producție piscicolă, depășind în mod constant pescuitul de captură în ultimele decenii. Conform datelor bazate pe analize FAO, producția națională de acvacultură a fost de aproximativ 11.700–12.500 tone anual, comparativ cu circa 6.000–6.300 tone provenite din pescuitul de captură, ceea ce evidențiază rolul dominant al acestui sector în producția internă de pește. </a:t>
            </a:r>
          </a:p>
          <a:p>
            <a:pPr marL="0" marR="0" lvl="0" indent="0" algn="just" defTabSz="3628759" rtl="0" eaLnBrk="1" fontAlgn="auto" latinLnBrk="0" hangingPunct="1">
              <a:lnSpc>
                <a:spcPct val="100000"/>
              </a:lnSpc>
              <a:spcBef>
                <a:spcPts val="0"/>
              </a:spcBef>
              <a:spcAft>
                <a:spcPts val="0"/>
              </a:spcAft>
              <a:buClrTx/>
              <a:buSzTx/>
              <a:buFontTx/>
              <a:buNone/>
              <a:tabLst/>
              <a:defRPr/>
            </a:pP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La nivel mai recent, datele europene indică o creștere semnificativă a sectorului, producția acvacolă atingând aproximativ 48.300 tone în 2022, cu o valoare economică de circa 49,9 milioane euro, ceea ce reflectă o consolidare a activităților piscicole, în special în sistemele de apă dulce. </a:t>
            </a:r>
          </a:p>
          <a:p>
            <a:pPr marL="0" marR="0" lvl="0" indent="0" algn="just" defTabSz="3628759" rtl="0" eaLnBrk="1" fontAlgn="auto" latinLnBrk="0" hangingPunct="1">
              <a:lnSpc>
                <a:spcPct val="100000"/>
              </a:lnSpc>
              <a:spcBef>
                <a:spcPts val="0"/>
              </a:spcBef>
              <a:spcAft>
                <a:spcPts val="0"/>
              </a:spcAft>
              <a:buClrTx/>
              <a:buSzTx/>
              <a:buFontTx/>
              <a:buNone/>
              <a:tabLst/>
              <a:defRPr/>
            </a:pP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Structura producției este dominată de speciile tradiționale, în special crapul (</a:t>
            </a:r>
            <a:r>
              <a:rPr kumimoji="0" lang="vi-VN" sz="3200" b="0" i="1" u="none" strike="noStrike" kern="1200" cap="none" spc="0" normalizeH="0" baseline="0" noProof="0" dirty="0">
                <a:ln>
                  <a:noFill/>
                </a:ln>
                <a:solidFill>
                  <a:prstClr val="black"/>
                </a:solidFill>
                <a:effectLst/>
                <a:uLnTx/>
                <a:uFillTx/>
                <a:latin typeface="Arial" charset="0"/>
                <a:ea typeface="Arial" charset="0"/>
                <a:cs typeface="Arial" charset="0"/>
              </a:rPr>
              <a:t>Cyprinus carpio</a:t>
            </a: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 și speciile asociate în policultură, care reprezintă baza sistemelor extensive și semi-intensive. Alte specii relevante includ păstrăvul și sturionii, aceștia din urmă având o pondere mai redusă, dar o valoare economică ridicată. </a:t>
            </a:r>
          </a:p>
        </p:txBody>
      </p:sp>
      <p:sp>
        <p:nvSpPr>
          <p:cNvPr id="23" name="TextBox 22"/>
          <p:cNvSpPr txBox="1"/>
          <p:nvPr/>
        </p:nvSpPr>
        <p:spPr>
          <a:xfrm>
            <a:off x="1951917" y="33308502"/>
            <a:ext cx="28359198" cy="5139869"/>
          </a:xfrm>
          <a:prstGeom prst="rect">
            <a:avLst/>
          </a:prstGeom>
          <a:noFill/>
        </p:spPr>
        <p:txBody>
          <a:bodyPr wrap="square" rtlCol="0">
            <a:spAutoFit/>
          </a:bodyPr>
          <a:lstStyle/>
          <a:p>
            <a:pPr marL="0" marR="0" lvl="0" indent="0" algn="l" defTabSz="3628759" rtl="0" eaLnBrk="1" fontAlgn="auto" latinLnBrk="0" hangingPunct="1">
              <a:lnSpc>
                <a:spcPct val="100000"/>
              </a:lnSpc>
              <a:spcBef>
                <a:spcPts val="0"/>
              </a:spcBef>
              <a:spcAft>
                <a:spcPts val="0"/>
              </a:spcAft>
              <a:buClrTx/>
              <a:buSzTx/>
              <a:buFontTx/>
              <a:buNone/>
              <a:tabLst/>
              <a:defRPr/>
            </a:pPr>
            <a:r>
              <a:rPr kumimoji="0" lang="ro-RO" sz="4000" b="1" i="0" u="none" strike="noStrike" kern="1200" cap="none" spc="0" normalizeH="0" baseline="0" noProof="0" dirty="0">
                <a:ln>
                  <a:noFill/>
                </a:ln>
                <a:solidFill>
                  <a:prstClr val="black"/>
                </a:solidFill>
                <a:effectLst/>
                <a:uLnTx/>
                <a:uFillTx/>
                <a:latin typeface="Arial" charset="0"/>
                <a:ea typeface="Arial" charset="0"/>
                <a:cs typeface="Arial" charset="0"/>
              </a:rPr>
              <a:t>CONCLUZII</a:t>
            </a:r>
          </a:p>
          <a:p>
            <a:pPr marL="0" marR="0" lvl="0" indent="0" algn="just" defTabSz="3628759" rtl="0" eaLnBrk="1" fontAlgn="auto" latinLnBrk="0" hangingPunct="1">
              <a:lnSpc>
                <a:spcPct val="100000"/>
              </a:lnSpc>
              <a:spcBef>
                <a:spcPts val="0"/>
              </a:spcBef>
              <a:spcAft>
                <a:spcPts val="0"/>
              </a:spcAft>
              <a:buClrTx/>
              <a:buSzTx/>
              <a:buFontTx/>
              <a:buNone/>
              <a:tabLst/>
              <a:defRPr/>
            </a:pP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Acvacultura se conturează ca un pilon strategic fundamental în arhitectura sistemelor alimentare viitoare, având capacitatea de a răspunde simultan provocărilor legate de securitatea alimentară, schimbările climatice și sustenabilitatea resurselor. Analiza realizată evidențiază faptul că acest sector depășește statutul de alternativă la pescuitul de captură, devenind o componentă centrală a producției globale de proteine.</a:t>
            </a:r>
            <a:r>
              <a:rPr kumimoji="0" lang="ro-RO" sz="3200" b="0" i="0" u="none" strike="noStrike" kern="1200" cap="none" spc="0" normalizeH="0" baseline="0" noProof="0" dirty="0">
                <a:ln>
                  <a:noFill/>
                </a:ln>
                <a:solidFill>
                  <a:prstClr val="black"/>
                </a:solidFill>
                <a:effectLst/>
                <a:uLnTx/>
                <a:uFillTx/>
                <a:latin typeface="Arial" charset="0"/>
                <a:ea typeface="Arial" charset="0"/>
                <a:cs typeface="Arial" charset="0"/>
              </a:rPr>
              <a:t> </a:t>
            </a: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Din punct de vedere biologic și ecologic, acvacultura beneficiază de avantaje competitive clare, exprimate prin eficiența conversiei furajelor, consum redus de resurse și emisii mai scăzute de gaze cu efect de seră comparativ cu zootehnia terestră. </a:t>
            </a:r>
          </a:p>
          <a:p>
            <a:pPr marL="0" marR="0" lvl="0" indent="0" algn="just" defTabSz="3628759" rtl="0" eaLnBrk="1" fontAlgn="auto" latinLnBrk="0" hangingPunct="1">
              <a:lnSpc>
                <a:spcPct val="100000"/>
              </a:lnSpc>
              <a:spcBef>
                <a:spcPts val="0"/>
              </a:spcBef>
              <a:spcAft>
                <a:spcPts val="0"/>
              </a:spcAft>
              <a:buClrTx/>
              <a:buSzTx/>
              <a:buFontTx/>
              <a:buNone/>
              <a:tabLst/>
              <a:defRPr/>
            </a:pP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Rezultatele subliniază, de asemenea, capacitatea sectorului de a se adapta la schimbările climatice, prin diversificarea speciilor, modernizarea tehnologiilor și implementarea sistemelor controlate de producție. Exemplele analizate, precum crapul și sturionii, demonstrează atât robustețea sistemelor tradiționale, cât și potențialul celor intensive și tehnologizate.</a:t>
            </a:r>
            <a:r>
              <a:rPr kumimoji="0" lang="ro-RO" sz="3200" b="0" i="0" u="none" strike="noStrike" kern="1200" cap="none" spc="0" normalizeH="0" baseline="0" noProof="0" dirty="0">
                <a:ln>
                  <a:noFill/>
                </a:ln>
                <a:solidFill>
                  <a:prstClr val="black"/>
                </a:solidFill>
                <a:effectLst/>
                <a:uLnTx/>
                <a:uFillTx/>
                <a:latin typeface="Arial" charset="0"/>
                <a:ea typeface="Arial" charset="0"/>
                <a:cs typeface="Arial" charset="0"/>
              </a:rPr>
              <a:t> </a:t>
            </a: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Un rol esențial revine digitalizării și acvaculturii de precizie, care transformă datele operaționale în active strategice, facilitând optimizarea producției, reducerea riscurilor și creșterea trasabilității. </a:t>
            </a:r>
          </a:p>
        </p:txBody>
      </p:sp>
      <p:cxnSp>
        <p:nvCxnSpPr>
          <p:cNvPr id="24" name="Straight Connector 23"/>
          <p:cNvCxnSpPr/>
          <p:nvPr/>
        </p:nvCxnSpPr>
        <p:spPr>
          <a:xfrm>
            <a:off x="2888" y="5982059"/>
            <a:ext cx="32396400"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888" y="6123345"/>
            <a:ext cx="32396400"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74336" y="1684421"/>
            <a:ext cx="21945600" cy="4708981"/>
          </a:xfrm>
          <a:prstGeom prst="rect">
            <a:avLst/>
          </a:prstGeom>
          <a:noFill/>
        </p:spPr>
        <p:txBody>
          <a:bodyPr wrap="square" rtlCol="0">
            <a:spAutoFit/>
          </a:bodyPr>
          <a:lstStyle/>
          <a:p>
            <a:pPr marL="0" marR="0" lvl="0" indent="0" algn="ctr" defTabSz="3628759" rtl="0" eaLnBrk="1" fontAlgn="auto" latinLnBrk="0" hangingPunct="1">
              <a:lnSpc>
                <a:spcPct val="100000"/>
              </a:lnSpc>
              <a:spcBef>
                <a:spcPts val="0"/>
              </a:spcBef>
              <a:spcAft>
                <a:spcPts val="0"/>
              </a:spcAft>
              <a:buClrTx/>
              <a:buSzTx/>
              <a:buFontTx/>
              <a:buNone/>
              <a:tabLst/>
              <a:defRPr/>
            </a:pPr>
            <a:r>
              <a:rPr kumimoji="0" lang="ro-RO" sz="6000" b="1"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Conferința anuală</a:t>
            </a:r>
            <a:endParaRPr kumimoji="0" lang="en-US" sz="6000" b="1"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endParaRPr>
          </a:p>
          <a:p>
            <a:pPr marL="0" marR="0" lvl="0" indent="0" algn="ctr" defTabSz="3628759"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a:t>
            </a:r>
            <a:r>
              <a:rPr kumimoji="0" lang="en-US" sz="6000" b="1" i="0" u="none" strike="noStrike" kern="1200" cap="none" spc="0" normalizeH="0" baseline="0" noProof="0" dirty="0" err="1">
                <a:ln>
                  <a:noFill/>
                </a:ln>
                <a:solidFill>
                  <a:prstClr val="black"/>
                </a:solidFill>
                <a:effectLst/>
                <a:uLnTx/>
                <a:uFillTx/>
                <a:latin typeface="Arial Black" panose="020B0A04020102020204" pitchFamily="34" charset="0"/>
                <a:ea typeface="+mn-ea"/>
                <a:cs typeface="+mn-cs"/>
              </a:rPr>
              <a:t>Realizări</a:t>
            </a:r>
            <a:r>
              <a:rPr kumimoji="0" lang="en-US" sz="6000" b="1"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 </a:t>
            </a:r>
            <a:r>
              <a:rPr kumimoji="0" lang="en-US" sz="6000" b="1" i="0" u="none" strike="noStrike" kern="1200" cap="none" spc="0" normalizeH="0" baseline="0" noProof="0" dirty="0" err="1">
                <a:ln>
                  <a:noFill/>
                </a:ln>
                <a:solidFill>
                  <a:prstClr val="black"/>
                </a:solidFill>
                <a:effectLst/>
                <a:uLnTx/>
                <a:uFillTx/>
                <a:latin typeface="Arial Black" panose="020B0A04020102020204" pitchFamily="34" charset="0"/>
                <a:ea typeface="+mn-ea"/>
                <a:cs typeface="+mn-cs"/>
              </a:rPr>
              <a:t>și</a:t>
            </a:r>
            <a:r>
              <a:rPr kumimoji="0" lang="en-US" sz="6000" b="1"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 perspective </a:t>
            </a:r>
            <a:r>
              <a:rPr kumimoji="0" lang="en-US" sz="6000" b="1" i="0" u="none" strike="noStrike" kern="1200" cap="none" spc="0" normalizeH="0" baseline="0" noProof="0" dirty="0" err="1">
                <a:ln>
                  <a:noFill/>
                </a:ln>
                <a:solidFill>
                  <a:prstClr val="black"/>
                </a:solidFill>
                <a:effectLst/>
                <a:uLnTx/>
                <a:uFillTx/>
                <a:latin typeface="Arial Black" panose="020B0A04020102020204" pitchFamily="34" charset="0"/>
                <a:ea typeface="+mn-ea"/>
                <a:cs typeface="+mn-cs"/>
              </a:rPr>
              <a:t>în</a:t>
            </a:r>
            <a:r>
              <a:rPr kumimoji="0" lang="en-US" sz="6000" b="1"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 </a:t>
            </a:r>
            <a:r>
              <a:rPr kumimoji="0" lang="en-US" sz="6000" b="1" i="0" u="none" strike="noStrike" kern="1200" cap="none" spc="0" normalizeH="0" baseline="0" noProof="0" dirty="0" err="1">
                <a:ln>
                  <a:noFill/>
                </a:ln>
                <a:solidFill>
                  <a:prstClr val="black"/>
                </a:solidFill>
                <a:effectLst/>
                <a:uLnTx/>
                <a:uFillTx/>
                <a:latin typeface="Arial Black" panose="020B0A04020102020204" pitchFamily="34" charset="0"/>
                <a:ea typeface="+mn-ea"/>
                <a:cs typeface="+mn-cs"/>
              </a:rPr>
              <a:t>cercetarea</a:t>
            </a:r>
            <a:r>
              <a:rPr kumimoji="0" lang="en-US" sz="6000" b="1"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 </a:t>
            </a:r>
            <a:r>
              <a:rPr kumimoji="0" lang="en-US" sz="6000" b="1" i="0" u="none" strike="noStrike" kern="1200" cap="none" spc="0" normalizeH="0" baseline="0" noProof="0" dirty="0" err="1">
                <a:ln>
                  <a:noFill/>
                </a:ln>
                <a:solidFill>
                  <a:prstClr val="black"/>
                </a:solidFill>
                <a:effectLst/>
                <a:uLnTx/>
                <a:uFillTx/>
                <a:latin typeface="Arial Black" panose="020B0A04020102020204" pitchFamily="34" charset="0"/>
                <a:ea typeface="+mn-ea"/>
                <a:cs typeface="+mn-cs"/>
              </a:rPr>
              <a:t>agricolă</a:t>
            </a:r>
            <a:r>
              <a:rPr kumimoji="0" lang="en-US" sz="6000" b="1"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 </a:t>
            </a:r>
          </a:p>
          <a:p>
            <a:pPr marL="0" marR="0" lvl="0" indent="0" algn="ctr" defTabSz="3628759"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err="1">
                <a:ln>
                  <a:noFill/>
                </a:ln>
                <a:solidFill>
                  <a:prstClr val="black"/>
                </a:solidFill>
                <a:effectLst/>
                <a:uLnTx/>
                <a:uFillTx/>
                <a:latin typeface="Arial Black" panose="020B0A04020102020204" pitchFamily="34" charset="0"/>
                <a:ea typeface="+mn-ea"/>
                <a:cs typeface="+mn-cs"/>
              </a:rPr>
              <a:t>și</a:t>
            </a:r>
            <a:r>
              <a:rPr kumimoji="0" lang="en-US" sz="6000" b="1"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 </a:t>
            </a:r>
            <a:r>
              <a:rPr kumimoji="0" lang="en-US" sz="6000" b="1" i="0" u="none" strike="noStrike" kern="1200" cap="none" spc="0" normalizeH="0" baseline="0" noProof="0" dirty="0" err="1">
                <a:ln>
                  <a:noFill/>
                </a:ln>
                <a:solidFill>
                  <a:prstClr val="black"/>
                </a:solidFill>
                <a:effectLst/>
                <a:uLnTx/>
                <a:uFillTx/>
                <a:latin typeface="Arial Black" panose="020B0A04020102020204" pitchFamily="34" charset="0"/>
                <a:ea typeface="+mn-ea"/>
                <a:cs typeface="+mn-cs"/>
              </a:rPr>
              <a:t>silvică</a:t>
            </a:r>
            <a:r>
              <a:rPr kumimoji="0" lang="en-US" sz="6000" b="1"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 </a:t>
            </a:r>
            <a:r>
              <a:rPr kumimoji="0" lang="en-US" sz="6000" b="1" i="0" u="none" strike="noStrike" kern="1200" cap="none" spc="0" normalizeH="0" baseline="0" noProof="0" dirty="0" err="1">
                <a:ln>
                  <a:noFill/>
                </a:ln>
                <a:solidFill>
                  <a:prstClr val="black"/>
                </a:solidFill>
                <a:effectLst/>
                <a:uLnTx/>
                <a:uFillTx/>
                <a:latin typeface="Arial Black" panose="020B0A04020102020204" pitchFamily="34" charset="0"/>
                <a:ea typeface="+mn-ea"/>
                <a:cs typeface="+mn-cs"/>
              </a:rPr>
              <a:t>românească</a:t>
            </a:r>
            <a:r>
              <a:rPr kumimoji="0" lang="en-US" sz="6000" b="1"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a:t>
            </a:r>
          </a:p>
          <a:p>
            <a:pPr marL="0" marR="0" lvl="0" indent="0" algn="ctr" defTabSz="3628759"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Edi</a:t>
            </a:r>
            <a:r>
              <a:rPr kumimoji="0" lang="ro-RO" sz="6000" b="1" i="0" u="none" strike="noStrike" kern="1200" cap="none" spc="0" normalizeH="0" baseline="0" noProof="0" dirty="0" err="1">
                <a:ln>
                  <a:noFill/>
                </a:ln>
                <a:solidFill>
                  <a:prstClr val="black"/>
                </a:solidFill>
                <a:effectLst/>
                <a:uLnTx/>
                <a:uFillTx/>
                <a:latin typeface="Arial Black" panose="020B0A04020102020204" pitchFamily="34" charset="0"/>
                <a:ea typeface="+mn-ea"/>
                <a:cs typeface="+mn-cs"/>
              </a:rPr>
              <a:t>ția</a:t>
            </a:r>
            <a:r>
              <a:rPr kumimoji="0" lang="ro-RO" sz="6000" b="1"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 a V-a – 2</a:t>
            </a:r>
            <a:r>
              <a:rPr kumimoji="0" lang="en-US" sz="6000" b="1"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8</a:t>
            </a:r>
            <a:r>
              <a:rPr kumimoji="0" lang="ro-RO" sz="6000" b="1"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 mai 2026</a:t>
            </a:r>
          </a:p>
          <a:p>
            <a:pPr marL="0" marR="0" lvl="0" indent="0" algn="l" defTabSz="3628759"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26" name="Picture 25"/>
          <p:cNvPicPr/>
          <p:nvPr/>
        </p:nvPicPr>
        <p:blipFill>
          <a:blip r:embed="rId2">
            <a:extLst>
              <a:ext uri="{28A0092B-C50C-407E-A947-70E740481C1C}">
                <a14:useLocalDpi xmlns:a14="http://schemas.microsoft.com/office/drawing/2010/main" val="0"/>
              </a:ext>
            </a:extLst>
          </a:blip>
          <a:srcRect/>
          <a:stretch>
            <a:fillRect/>
          </a:stretch>
        </p:blipFill>
        <p:spPr bwMode="auto">
          <a:xfrm>
            <a:off x="2069432" y="1347537"/>
            <a:ext cx="2904903" cy="4023330"/>
          </a:xfrm>
          <a:prstGeom prst="rect">
            <a:avLst/>
          </a:prstGeom>
          <a:noFill/>
        </p:spPr>
      </p:pic>
      <p:pic>
        <p:nvPicPr>
          <p:cNvPr id="28" name="Picture 27"/>
          <p:cNvPicPr/>
          <p:nvPr/>
        </p:nvPicPr>
        <p:blipFill>
          <a:blip r:embed="rId3">
            <a:extLst>
              <a:ext uri="{28A0092B-C50C-407E-A947-70E740481C1C}">
                <a14:useLocalDpi xmlns:a14="http://schemas.microsoft.com/office/drawing/2010/main" val="0"/>
              </a:ext>
            </a:extLst>
          </a:blip>
          <a:srcRect/>
          <a:stretch>
            <a:fillRect/>
          </a:stretch>
        </p:blipFill>
        <p:spPr bwMode="auto">
          <a:xfrm>
            <a:off x="26919936" y="1347536"/>
            <a:ext cx="3748801" cy="3643564"/>
          </a:xfrm>
          <a:prstGeom prst="rect">
            <a:avLst/>
          </a:prstGeom>
          <a:noFill/>
        </p:spPr>
      </p:pic>
      <p:graphicFrame>
        <p:nvGraphicFramePr>
          <p:cNvPr id="8" name="Table 7"/>
          <p:cNvGraphicFramePr>
            <a:graphicFrameLocks noGrp="1"/>
          </p:cNvGraphicFramePr>
          <p:nvPr>
            <p:extLst>
              <p:ext uri="{D42A27DB-BD31-4B8C-83A1-F6EECF244321}">
                <p14:modId xmlns:p14="http://schemas.microsoft.com/office/powerpoint/2010/main" val="1210611381"/>
              </p:ext>
            </p:extLst>
          </p:nvPr>
        </p:nvGraphicFramePr>
        <p:xfrm>
          <a:off x="18305594" y="21679115"/>
          <a:ext cx="12282471" cy="7694937"/>
        </p:xfrm>
        <a:graphic>
          <a:graphicData uri="http://schemas.openxmlformats.org/drawingml/2006/table">
            <a:tbl>
              <a:tblPr firstRow="1" firstCol="1" bandRow="1">
                <a:tableStyleId>{5C22544A-7EE6-4342-B048-85BDC9FD1C3A}</a:tableStyleId>
              </a:tblPr>
              <a:tblGrid>
                <a:gridCol w="4091749">
                  <a:extLst>
                    <a:ext uri="{9D8B030D-6E8A-4147-A177-3AD203B41FA5}">
                      <a16:colId xmlns:a16="http://schemas.microsoft.com/office/drawing/2014/main" val="20000"/>
                    </a:ext>
                  </a:extLst>
                </a:gridCol>
                <a:gridCol w="2349550">
                  <a:extLst>
                    <a:ext uri="{9D8B030D-6E8A-4147-A177-3AD203B41FA5}">
                      <a16:colId xmlns:a16="http://schemas.microsoft.com/office/drawing/2014/main" val="20001"/>
                    </a:ext>
                  </a:extLst>
                </a:gridCol>
                <a:gridCol w="2768652">
                  <a:extLst>
                    <a:ext uri="{9D8B030D-6E8A-4147-A177-3AD203B41FA5}">
                      <a16:colId xmlns:a16="http://schemas.microsoft.com/office/drawing/2014/main" val="20002"/>
                    </a:ext>
                  </a:extLst>
                </a:gridCol>
                <a:gridCol w="3072520">
                  <a:extLst>
                    <a:ext uri="{9D8B030D-6E8A-4147-A177-3AD203B41FA5}">
                      <a16:colId xmlns:a16="http://schemas.microsoft.com/office/drawing/2014/main" val="20003"/>
                    </a:ext>
                  </a:extLst>
                </a:gridCol>
              </a:tblGrid>
              <a:tr h="982224">
                <a:tc>
                  <a:txBody>
                    <a:bodyPr/>
                    <a:lstStyle/>
                    <a:p>
                      <a:pPr algn="ctr">
                        <a:lnSpc>
                          <a:spcPts val="1200"/>
                        </a:lnSpc>
                        <a:spcAft>
                          <a:spcPts val="0"/>
                        </a:spcAft>
                      </a:pPr>
                      <a:r>
                        <a:rPr lang="en-US" sz="2400" kern="0">
                          <a:effectLst/>
                        </a:rPr>
                        <a:t>Indicator</a:t>
                      </a:r>
                      <a:endParaRPr lang="en-US" sz="3600" kern="100">
                        <a:effectLst/>
                        <a:latin typeface="Calibri"/>
                        <a:ea typeface="Calibri"/>
                        <a:cs typeface="Arial"/>
                      </a:endParaRPr>
                    </a:p>
                  </a:txBody>
                  <a:tcPr marL="0" marR="0" marT="0" marB="86995" anchor="b"/>
                </a:tc>
                <a:tc>
                  <a:txBody>
                    <a:bodyPr/>
                    <a:lstStyle/>
                    <a:p>
                      <a:pPr algn="ctr">
                        <a:lnSpc>
                          <a:spcPts val="1200"/>
                        </a:lnSpc>
                        <a:spcAft>
                          <a:spcPts val="0"/>
                        </a:spcAft>
                      </a:pPr>
                      <a:r>
                        <a:rPr lang="en-US" sz="2400" kern="0">
                          <a:effectLst/>
                        </a:rPr>
                        <a:t>Acvacultură </a:t>
                      </a:r>
                      <a:endParaRPr lang="ro-RO" sz="2400" kern="0">
                        <a:effectLst/>
                      </a:endParaRPr>
                    </a:p>
                    <a:p>
                      <a:pPr algn="ctr">
                        <a:lnSpc>
                          <a:spcPts val="1200"/>
                        </a:lnSpc>
                        <a:spcAft>
                          <a:spcPts val="0"/>
                        </a:spcAft>
                      </a:pPr>
                      <a:endParaRPr lang="ro-RO" sz="2400" kern="0">
                        <a:effectLst/>
                      </a:endParaRPr>
                    </a:p>
                    <a:p>
                      <a:pPr algn="ctr">
                        <a:lnSpc>
                          <a:spcPts val="1200"/>
                        </a:lnSpc>
                        <a:spcAft>
                          <a:spcPts val="0"/>
                        </a:spcAft>
                      </a:pPr>
                      <a:endParaRPr lang="ro-RO" sz="2400" kern="0">
                        <a:effectLst/>
                      </a:endParaRPr>
                    </a:p>
                    <a:p>
                      <a:pPr algn="ctr">
                        <a:lnSpc>
                          <a:spcPts val="1200"/>
                        </a:lnSpc>
                        <a:spcAft>
                          <a:spcPts val="0"/>
                        </a:spcAft>
                      </a:pPr>
                      <a:r>
                        <a:rPr lang="en-US" sz="2400" kern="0">
                          <a:effectLst/>
                        </a:rPr>
                        <a:t>(pești)</a:t>
                      </a:r>
                      <a:endParaRPr lang="en-US" sz="3600" kern="100">
                        <a:effectLst/>
                        <a:latin typeface="Calibri"/>
                        <a:ea typeface="Calibri"/>
                        <a:cs typeface="Arial"/>
                      </a:endParaRPr>
                    </a:p>
                  </a:txBody>
                  <a:tcPr marL="0" marR="0" marT="0" marB="86995" anchor="b"/>
                </a:tc>
                <a:tc>
                  <a:txBody>
                    <a:bodyPr/>
                    <a:lstStyle/>
                    <a:p>
                      <a:pPr algn="ctr">
                        <a:lnSpc>
                          <a:spcPts val="1200"/>
                        </a:lnSpc>
                        <a:spcAft>
                          <a:spcPts val="0"/>
                        </a:spcAft>
                      </a:pPr>
                      <a:r>
                        <a:rPr lang="en-US" sz="2400" kern="0">
                          <a:effectLst/>
                        </a:rPr>
                        <a:t>Bovine</a:t>
                      </a:r>
                      <a:endParaRPr lang="en-US" sz="3600" kern="100">
                        <a:effectLst/>
                        <a:latin typeface="Calibri"/>
                        <a:ea typeface="Calibri"/>
                        <a:cs typeface="Arial"/>
                      </a:endParaRPr>
                    </a:p>
                  </a:txBody>
                  <a:tcPr marL="0" marR="0" marT="0" marB="86995" anchor="b"/>
                </a:tc>
                <a:tc>
                  <a:txBody>
                    <a:bodyPr/>
                    <a:lstStyle/>
                    <a:p>
                      <a:pPr algn="ctr">
                        <a:lnSpc>
                          <a:spcPts val="1200"/>
                        </a:lnSpc>
                        <a:spcAft>
                          <a:spcPts val="0"/>
                        </a:spcAft>
                      </a:pPr>
                      <a:r>
                        <a:rPr lang="en-US" sz="2400" kern="0">
                          <a:effectLst/>
                        </a:rPr>
                        <a:t>Porcine</a:t>
                      </a:r>
                      <a:endParaRPr lang="en-US" sz="3600" kern="100">
                        <a:effectLst/>
                        <a:latin typeface="Calibri"/>
                        <a:ea typeface="Calibri"/>
                        <a:cs typeface="Arial"/>
                      </a:endParaRPr>
                    </a:p>
                  </a:txBody>
                  <a:tcPr marL="0" marR="0" marT="0" marB="86995" anchor="b"/>
                </a:tc>
                <a:extLst>
                  <a:ext uri="{0D108BD9-81ED-4DB2-BD59-A6C34878D82A}">
                    <a16:rowId xmlns:a16="http://schemas.microsoft.com/office/drawing/2014/main" val="10000"/>
                  </a:ext>
                </a:extLst>
              </a:tr>
              <a:tr h="687190">
                <a:tc>
                  <a:txBody>
                    <a:bodyPr/>
                    <a:lstStyle/>
                    <a:p>
                      <a:pPr algn="l">
                        <a:lnSpc>
                          <a:spcPct val="115000"/>
                        </a:lnSpc>
                        <a:spcAft>
                          <a:spcPts val="0"/>
                        </a:spcAft>
                      </a:pPr>
                      <a:r>
                        <a:rPr lang="en-US" sz="2400" kern="0">
                          <a:effectLst/>
                        </a:rPr>
                        <a:t>Conversie furajeră (FCR)</a:t>
                      </a:r>
                      <a:endParaRPr lang="en-US" sz="3600" kern="100">
                        <a:effectLst/>
                        <a:latin typeface="Calibri"/>
                        <a:ea typeface="Calibri"/>
                        <a:cs typeface="Arial"/>
                      </a:endParaRPr>
                    </a:p>
                  </a:txBody>
                  <a:tcPr marL="0" marR="0" marT="86995" marB="86995" anchor="b"/>
                </a:tc>
                <a:tc>
                  <a:txBody>
                    <a:bodyPr/>
                    <a:lstStyle/>
                    <a:p>
                      <a:pPr algn="ctr">
                        <a:lnSpc>
                          <a:spcPct val="115000"/>
                        </a:lnSpc>
                        <a:spcAft>
                          <a:spcPts val="0"/>
                        </a:spcAft>
                      </a:pPr>
                      <a:r>
                        <a:rPr lang="en-US" sz="2400" kern="0">
                          <a:effectLst/>
                        </a:rPr>
                        <a:t>1,1 – 1,8</a:t>
                      </a:r>
                      <a:endParaRPr lang="en-US" sz="3600" kern="100">
                        <a:effectLst/>
                        <a:latin typeface="Calibri"/>
                        <a:ea typeface="Calibri"/>
                        <a:cs typeface="Arial"/>
                      </a:endParaRPr>
                    </a:p>
                  </a:txBody>
                  <a:tcPr marL="0" marR="0" marT="86995" marB="86995" anchor="b"/>
                </a:tc>
                <a:tc>
                  <a:txBody>
                    <a:bodyPr/>
                    <a:lstStyle/>
                    <a:p>
                      <a:pPr algn="ctr">
                        <a:lnSpc>
                          <a:spcPct val="115000"/>
                        </a:lnSpc>
                        <a:spcAft>
                          <a:spcPts val="0"/>
                        </a:spcAft>
                      </a:pPr>
                      <a:r>
                        <a:rPr lang="en-US" sz="2400" kern="0">
                          <a:effectLst/>
                        </a:rPr>
                        <a:t>6 – 10</a:t>
                      </a:r>
                      <a:endParaRPr lang="en-US" sz="3600" kern="100">
                        <a:effectLst/>
                        <a:latin typeface="Calibri"/>
                        <a:ea typeface="Calibri"/>
                        <a:cs typeface="Arial"/>
                      </a:endParaRPr>
                    </a:p>
                  </a:txBody>
                  <a:tcPr marL="0" marR="0" marT="86995" marB="86995" anchor="b"/>
                </a:tc>
                <a:tc>
                  <a:txBody>
                    <a:bodyPr/>
                    <a:lstStyle/>
                    <a:p>
                      <a:pPr algn="ctr">
                        <a:lnSpc>
                          <a:spcPct val="115000"/>
                        </a:lnSpc>
                        <a:spcAft>
                          <a:spcPts val="0"/>
                        </a:spcAft>
                      </a:pPr>
                      <a:r>
                        <a:rPr lang="en-US" sz="2400" kern="0">
                          <a:effectLst/>
                        </a:rPr>
                        <a:t>3 – 5</a:t>
                      </a:r>
                      <a:endParaRPr lang="en-US" sz="3600" kern="100">
                        <a:effectLst/>
                        <a:latin typeface="Calibri"/>
                        <a:ea typeface="Calibri"/>
                        <a:cs typeface="Arial"/>
                      </a:endParaRPr>
                    </a:p>
                  </a:txBody>
                  <a:tcPr marL="0" marR="0" marT="86995" marB="86995" anchor="b"/>
                </a:tc>
                <a:extLst>
                  <a:ext uri="{0D108BD9-81ED-4DB2-BD59-A6C34878D82A}">
                    <a16:rowId xmlns:a16="http://schemas.microsoft.com/office/drawing/2014/main" val="10001"/>
                  </a:ext>
                </a:extLst>
              </a:tr>
              <a:tr h="546242">
                <a:tc>
                  <a:txBody>
                    <a:bodyPr/>
                    <a:lstStyle/>
                    <a:p>
                      <a:pPr algn="l">
                        <a:lnSpc>
                          <a:spcPct val="115000"/>
                        </a:lnSpc>
                        <a:spcAft>
                          <a:spcPts val="0"/>
                        </a:spcAft>
                      </a:pPr>
                      <a:r>
                        <a:rPr lang="en-US" sz="2400" kern="0">
                          <a:effectLst/>
                        </a:rPr>
                        <a:t>Emisii GES (kg CO₂/kg produs)</a:t>
                      </a:r>
                      <a:endParaRPr lang="en-US" sz="3600" kern="100">
                        <a:effectLst/>
                        <a:latin typeface="Calibri"/>
                        <a:ea typeface="Calibri"/>
                        <a:cs typeface="Arial"/>
                      </a:endParaRPr>
                    </a:p>
                  </a:txBody>
                  <a:tcPr marL="0" marR="0" marT="86995" marB="86995" anchor="b"/>
                </a:tc>
                <a:tc>
                  <a:txBody>
                    <a:bodyPr/>
                    <a:lstStyle/>
                    <a:p>
                      <a:pPr algn="ctr">
                        <a:lnSpc>
                          <a:spcPct val="115000"/>
                        </a:lnSpc>
                        <a:spcAft>
                          <a:spcPts val="0"/>
                        </a:spcAft>
                      </a:pPr>
                      <a:r>
                        <a:rPr lang="en-US" sz="2400" kern="0">
                          <a:effectLst/>
                        </a:rPr>
                        <a:t>Reduse</a:t>
                      </a:r>
                      <a:endParaRPr lang="en-US" sz="3600" kern="100">
                        <a:effectLst/>
                        <a:latin typeface="Calibri"/>
                        <a:ea typeface="Calibri"/>
                        <a:cs typeface="Arial"/>
                      </a:endParaRPr>
                    </a:p>
                  </a:txBody>
                  <a:tcPr marL="0" marR="0" marT="86995" marB="86995" anchor="b"/>
                </a:tc>
                <a:tc>
                  <a:txBody>
                    <a:bodyPr/>
                    <a:lstStyle/>
                    <a:p>
                      <a:pPr algn="ctr">
                        <a:lnSpc>
                          <a:spcPct val="115000"/>
                        </a:lnSpc>
                        <a:spcAft>
                          <a:spcPts val="0"/>
                        </a:spcAft>
                      </a:pPr>
                      <a:r>
                        <a:rPr lang="en-US" sz="2400" kern="0">
                          <a:effectLst/>
                        </a:rPr>
                        <a:t> Ridicate</a:t>
                      </a:r>
                      <a:endParaRPr lang="en-US" sz="3600" kern="100">
                        <a:effectLst/>
                        <a:latin typeface="Calibri"/>
                        <a:ea typeface="Calibri"/>
                        <a:cs typeface="Arial"/>
                      </a:endParaRPr>
                    </a:p>
                  </a:txBody>
                  <a:tcPr marL="0" marR="0" marT="86995" marB="86995" anchor="b"/>
                </a:tc>
                <a:tc>
                  <a:txBody>
                    <a:bodyPr/>
                    <a:lstStyle/>
                    <a:p>
                      <a:pPr algn="ctr">
                        <a:lnSpc>
                          <a:spcPct val="115000"/>
                        </a:lnSpc>
                        <a:spcAft>
                          <a:spcPts val="0"/>
                        </a:spcAft>
                      </a:pPr>
                      <a:r>
                        <a:rPr lang="en-US" sz="2400" kern="0">
                          <a:effectLst/>
                        </a:rPr>
                        <a:t>Moderate</a:t>
                      </a:r>
                      <a:endParaRPr lang="en-US" sz="3600" kern="100">
                        <a:effectLst/>
                        <a:latin typeface="Calibri"/>
                        <a:ea typeface="Calibri"/>
                        <a:cs typeface="Arial"/>
                      </a:endParaRPr>
                    </a:p>
                  </a:txBody>
                  <a:tcPr marL="0" marR="0" marT="86995" marB="86995" anchor="b"/>
                </a:tc>
                <a:extLst>
                  <a:ext uri="{0D108BD9-81ED-4DB2-BD59-A6C34878D82A}">
                    <a16:rowId xmlns:a16="http://schemas.microsoft.com/office/drawing/2014/main" val="10002"/>
                  </a:ext>
                </a:extLst>
              </a:tr>
              <a:tr h="661179">
                <a:tc>
                  <a:txBody>
                    <a:bodyPr/>
                    <a:lstStyle/>
                    <a:p>
                      <a:pPr algn="l">
                        <a:lnSpc>
                          <a:spcPct val="115000"/>
                        </a:lnSpc>
                        <a:spcAft>
                          <a:spcPts val="0"/>
                        </a:spcAft>
                      </a:pPr>
                      <a:r>
                        <a:rPr lang="en-US" sz="2400" kern="0">
                          <a:effectLst/>
                        </a:rPr>
                        <a:t>Consum de apă</a:t>
                      </a:r>
                      <a:endParaRPr lang="en-US" sz="3600" kern="100">
                        <a:effectLst/>
                        <a:latin typeface="Calibri"/>
                        <a:ea typeface="Calibri"/>
                        <a:cs typeface="Arial"/>
                      </a:endParaRPr>
                    </a:p>
                  </a:txBody>
                  <a:tcPr marL="0" marR="0" marT="86995" marB="86995" anchor="b"/>
                </a:tc>
                <a:tc>
                  <a:txBody>
                    <a:bodyPr/>
                    <a:lstStyle/>
                    <a:p>
                      <a:pPr algn="ctr">
                        <a:lnSpc>
                          <a:spcPct val="115000"/>
                        </a:lnSpc>
                        <a:spcAft>
                          <a:spcPts val="0"/>
                        </a:spcAft>
                      </a:pPr>
                      <a:r>
                        <a:rPr lang="en-US" sz="2400" kern="0">
                          <a:effectLst/>
                        </a:rPr>
                        <a:t>Redus – moderat</a:t>
                      </a:r>
                      <a:endParaRPr lang="en-US" sz="3600" kern="100">
                        <a:effectLst/>
                        <a:latin typeface="Calibri"/>
                        <a:ea typeface="Calibri"/>
                        <a:cs typeface="Arial"/>
                      </a:endParaRPr>
                    </a:p>
                  </a:txBody>
                  <a:tcPr marL="0" marR="0" marT="86995" marB="86995" anchor="b"/>
                </a:tc>
                <a:tc>
                  <a:txBody>
                    <a:bodyPr/>
                    <a:lstStyle/>
                    <a:p>
                      <a:pPr algn="ctr">
                        <a:lnSpc>
                          <a:spcPct val="115000"/>
                        </a:lnSpc>
                        <a:spcAft>
                          <a:spcPts val="0"/>
                        </a:spcAft>
                      </a:pPr>
                      <a:r>
                        <a:rPr lang="en-US" sz="2400" kern="0">
                          <a:effectLst/>
                        </a:rPr>
                        <a:t>Ridicat</a:t>
                      </a:r>
                      <a:endParaRPr lang="en-US" sz="3600" kern="100">
                        <a:effectLst/>
                        <a:latin typeface="Calibri"/>
                        <a:ea typeface="Calibri"/>
                        <a:cs typeface="Arial"/>
                      </a:endParaRPr>
                    </a:p>
                  </a:txBody>
                  <a:tcPr marL="0" marR="0" marT="86995" marB="86995" anchor="b"/>
                </a:tc>
                <a:tc>
                  <a:txBody>
                    <a:bodyPr/>
                    <a:lstStyle/>
                    <a:p>
                      <a:pPr algn="ctr">
                        <a:lnSpc>
                          <a:spcPct val="115000"/>
                        </a:lnSpc>
                        <a:spcAft>
                          <a:spcPts val="0"/>
                        </a:spcAft>
                      </a:pPr>
                      <a:r>
                        <a:rPr lang="en-US" sz="2400" kern="0">
                          <a:effectLst/>
                        </a:rPr>
                        <a:t>Ridicat</a:t>
                      </a:r>
                      <a:endParaRPr lang="en-US" sz="3600" kern="100">
                        <a:effectLst/>
                        <a:latin typeface="Calibri"/>
                        <a:ea typeface="Calibri"/>
                        <a:cs typeface="Arial"/>
                      </a:endParaRPr>
                    </a:p>
                  </a:txBody>
                  <a:tcPr marL="0" marR="0" marT="86995" marB="86995" anchor="b"/>
                </a:tc>
                <a:extLst>
                  <a:ext uri="{0D108BD9-81ED-4DB2-BD59-A6C34878D82A}">
                    <a16:rowId xmlns:a16="http://schemas.microsoft.com/office/drawing/2014/main" val="10003"/>
                  </a:ext>
                </a:extLst>
              </a:tr>
              <a:tr h="661179">
                <a:tc>
                  <a:txBody>
                    <a:bodyPr/>
                    <a:lstStyle/>
                    <a:p>
                      <a:pPr algn="l">
                        <a:lnSpc>
                          <a:spcPct val="115000"/>
                        </a:lnSpc>
                        <a:spcAft>
                          <a:spcPts val="0"/>
                        </a:spcAft>
                      </a:pPr>
                      <a:r>
                        <a:rPr lang="en-US" sz="2400" kern="0">
                          <a:effectLst/>
                        </a:rPr>
                        <a:t>Utilizare teren</a:t>
                      </a:r>
                      <a:endParaRPr lang="en-US" sz="3600" kern="100">
                        <a:effectLst/>
                        <a:latin typeface="Calibri"/>
                        <a:ea typeface="Calibri"/>
                        <a:cs typeface="Arial"/>
                      </a:endParaRPr>
                    </a:p>
                  </a:txBody>
                  <a:tcPr marL="0" marR="0" marT="86995" marB="86995" anchor="b"/>
                </a:tc>
                <a:tc>
                  <a:txBody>
                    <a:bodyPr/>
                    <a:lstStyle/>
                    <a:p>
                      <a:pPr algn="ctr">
                        <a:lnSpc>
                          <a:spcPct val="115000"/>
                        </a:lnSpc>
                        <a:spcAft>
                          <a:spcPts val="0"/>
                        </a:spcAft>
                      </a:pPr>
                      <a:r>
                        <a:rPr lang="en-US" sz="2400" kern="0" dirty="0" err="1">
                          <a:effectLst/>
                        </a:rPr>
                        <a:t>Minimă</a:t>
                      </a:r>
                      <a:endParaRPr lang="en-US" sz="3600" kern="100" dirty="0">
                        <a:effectLst/>
                        <a:latin typeface="Calibri"/>
                        <a:ea typeface="Calibri"/>
                        <a:cs typeface="Arial"/>
                      </a:endParaRPr>
                    </a:p>
                  </a:txBody>
                  <a:tcPr marL="0" marR="0" marT="86995" marB="86995" anchor="b"/>
                </a:tc>
                <a:tc>
                  <a:txBody>
                    <a:bodyPr/>
                    <a:lstStyle/>
                    <a:p>
                      <a:pPr algn="ctr">
                        <a:lnSpc>
                          <a:spcPct val="115000"/>
                        </a:lnSpc>
                        <a:spcAft>
                          <a:spcPts val="0"/>
                        </a:spcAft>
                      </a:pPr>
                      <a:r>
                        <a:rPr lang="en-US" sz="2400" kern="0">
                          <a:effectLst/>
                        </a:rPr>
                        <a:t>Extinsă</a:t>
                      </a:r>
                      <a:endParaRPr lang="en-US" sz="3600" kern="100">
                        <a:effectLst/>
                        <a:latin typeface="Calibri"/>
                        <a:ea typeface="Calibri"/>
                        <a:cs typeface="Arial"/>
                      </a:endParaRPr>
                    </a:p>
                  </a:txBody>
                  <a:tcPr marL="0" marR="0" marT="86995" marB="86995" anchor="b"/>
                </a:tc>
                <a:tc>
                  <a:txBody>
                    <a:bodyPr/>
                    <a:lstStyle/>
                    <a:p>
                      <a:pPr algn="ctr">
                        <a:lnSpc>
                          <a:spcPct val="115000"/>
                        </a:lnSpc>
                        <a:spcAft>
                          <a:spcPts val="0"/>
                        </a:spcAft>
                      </a:pPr>
                      <a:r>
                        <a:rPr lang="en-US" sz="2400" kern="0">
                          <a:effectLst/>
                        </a:rPr>
                        <a:t>Medie</a:t>
                      </a:r>
                      <a:endParaRPr lang="en-US" sz="3600" kern="100">
                        <a:effectLst/>
                        <a:latin typeface="Calibri"/>
                        <a:ea typeface="Calibri"/>
                        <a:cs typeface="Arial"/>
                      </a:endParaRPr>
                    </a:p>
                  </a:txBody>
                  <a:tcPr marL="0" marR="0" marT="86995" marB="86995" anchor="b"/>
                </a:tc>
                <a:extLst>
                  <a:ext uri="{0D108BD9-81ED-4DB2-BD59-A6C34878D82A}">
                    <a16:rowId xmlns:a16="http://schemas.microsoft.com/office/drawing/2014/main" val="10004"/>
                  </a:ext>
                </a:extLst>
              </a:tr>
              <a:tr h="661179">
                <a:tc>
                  <a:txBody>
                    <a:bodyPr/>
                    <a:lstStyle/>
                    <a:p>
                      <a:pPr algn="l">
                        <a:lnSpc>
                          <a:spcPct val="115000"/>
                        </a:lnSpc>
                        <a:spcAft>
                          <a:spcPts val="0"/>
                        </a:spcAft>
                      </a:pPr>
                      <a:r>
                        <a:rPr lang="en-US" sz="2400" kern="0">
                          <a:effectLst/>
                        </a:rPr>
                        <a:t>Timp de creștere</a:t>
                      </a:r>
                      <a:endParaRPr lang="en-US" sz="3600" kern="100">
                        <a:effectLst/>
                        <a:latin typeface="Calibri"/>
                        <a:ea typeface="Calibri"/>
                        <a:cs typeface="Arial"/>
                      </a:endParaRPr>
                    </a:p>
                  </a:txBody>
                  <a:tcPr marL="0" marR="0" marT="86995" marB="86995" anchor="b"/>
                </a:tc>
                <a:tc>
                  <a:txBody>
                    <a:bodyPr/>
                    <a:lstStyle/>
                    <a:p>
                      <a:pPr algn="ctr">
                        <a:lnSpc>
                          <a:spcPct val="115000"/>
                        </a:lnSpc>
                        <a:spcAft>
                          <a:spcPts val="0"/>
                        </a:spcAft>
                      </a:pPr>
                      <a:r>
                        <a:rPr lang="en-US" sz="2400" kern="0">
                          <a:effectLst/>
                        </a:rPr>
                        <a:t>Scurt – mediu</a:t>
                      </a:r>
                      <a:endParaRPr lang="en-US" sz="3600" kern="100">
                        <a:effectLst/>
                        <a:latin typeface="Calibri"/>
                        <a:ea typeface="Calibri"/>
                        <a:cs typeface="Arial"/>
                      </a:endParaRPr>
                    </a:p>
                  </a:txBody>
                  <a:tcPr marL="0" marR="0" marT="86995" marB="86995" anchor="b"/>
                </a:tc>
                <a:tc>
                  <a:txBody>
                    <a:bodyPr/>
                    <a:lstStyle/>
                    <a:p>
                      <a:pPr algn="ctr">
                        <a:lnSpc>
                          <a:spcPct val="115000"/>
                        </a:lnSpc>
                        <a:spcAft>
                          <a:spcPts val="0"/>
                        </a:spcAft>
                      </a:pPr>
                      <a:r>
                        <a:rPr lang="en-US" sz="2400" kern="0">
                          <a:effectLst/>
                        </a:rPr>
                        <a:t>Lung</a:t>
                      </a:r>
                      <a:endParaRPr lang="en-US" sz="3600" kern="100">
                        <a:effectLst/>
                        <a:latin typeface="Calibri"/>
                        <a:ea typeface="Calibri"/>
                        <a:cs typeface="Arial"/>
                      </a:endParaRPr>
                    </a:p>
                  </a:txBody>
                  <a:tcPr marL="0" marR="0" marT="86995" marB="86995" anchor="b"/>
                </a:tc>
                <a:tc>
                  <a:txBody>
                    <a:bodyPr/>
                    <a:lstStyle/>
                    <a:p>
                      <a:pPr algn="ctr">
                        <a:lnSpc>
                          <a:spcPct val="115000"/>
                        </a:lnSpc>
                        <a:spcAft>
                          <a:spcPts val="0"/>
                        </a:spcAft>
                      </a:pPr>
                      <a:r>
                        <a:rPr lang="en-US" sz="2400" kern="0">
                          <a:effectLst/>
                        </a:rPr>
                        <a:t>Mediu</a:t>
                      </a:r>
                      <a:endParaRPr lang="en-US" sz="3600" kern="100">
                        <a:effectLst/>
                        <a:latin typeface="Calibri"/>
                        <a:ea typeface="Calibri"/>
                        <a:cs typeface="Arial"/>
                      </a:endParaRPr>
                    </a:p>
                  </a:txBody>
                  <a:tcPr marL="0" marR="0" marT="86995" marB="86995" anchor="b"/>
                </a:tc>
                <a:extLst>
                  <a:ext uri="{0D108BD9-81ED-4DB2-BD59-A6C34878D82A}">
                    <a16:rowId xmlns:a16="http://schemas.microsoft.com/office/drawing/2014/main" val="10005"/>
                  </a:ext>
                </a:extLst>
              </a:tr>
              <a:tr h="711041">
                <a:tc>
                  <a:txBody>
                    <a:bodyPr/>
                    <a:lstStyle/>
                    <a:p>
                      <a:pPr algn="l">
                        <a:lnSpc>
                          <a:spcPct val="115000"/>
                        </a:lnSpc>
                        <a:spcAft>
                          <a:spcPts val="0"/>
                        </a:spcAft>
                      </a:pPr>
                      <a:r>
                        <a:rPr lang="en-US" sz="2400" kern="0">
                          <a:effectLst/>
                        </a:rPr>
                        <a:t>Valoare nutrițională</a:t>
                      </a:r>
                      <a:endParaRPr lang="en-US" sz="3600" kern="100">
                        <a:effectLst/>
                        <a:latin typeface="Calibri"/>
                        <a:ea typeface="Calibri"/>
                        <a:cs typeface="Arial"/>
                      </a:endParaRPr>
                    </a:p>
                  </a:txBody>
                  <a:tcPr marL="0" marR="0" marT="86995" marB="86995" anchor="b"/>
                </a:tc>
                <a:tc>
                  <a:txBody>
                    <a:bodyPr/>
                    <a:lstStyle/>
                    <a:p>
                      <a:pPr algn="ctr">
                        <a:lnSpc>
                          <a:spcPct val="115000"/>
                        </a:lnSpc>
                        <a:spcAft>
                          <a:spcPts val="0"/>
                        </a:spcAft>
                      </a:pPr>
                      <a:r>
                        <a:rPr lang="en-US" sz="2400" kern="0">
                          <a:effectLst/>
                        </a:rPr>
                        <a:t>Foarte ridicată</a:t>
                      </a:r>
                      <a:endParaRPr lang="en-US" sz="3600" kern="100">
                        <a:effectLst/>
                        <a:latin typeface="Calibri"/>
                        <a:ea typeface="Calibri"/>
                        <a:cs typeface="Arial"/>
                      </a:endParaRPr>
                    </a:p>
                  </a:txBody>
                  <a:tcPr marL="0" marR="0" marT="86995" marB="86995" anchor="b"/>
                </a:tc>
                <a:tc>
                  <a:txBody>
                    <a:bodyPr/>
                    <a:lstStyle/>
                    <a:p>
                      <a:pPr algn="ctr">
                        <a:lnSpc>
                          <a:spcPct val="115000"/>
                        </a:lnSpc>
                        <a:spcAft>
                          <a:spcPts val="0"/>
                        </a:spcAft>
                      </a:pPr>
                      <a:r>
                        <a:rPr lang="en-US" sz="2400" kern="0">
                          <a:effectLst/>
                        </a:rPr>
                        <a:t>Ridicată</a:t>
                      </a:r>
                      <a:endParaRPr lang="en-US" sz="3600" kern="100">
                        <a:effectLst/>
                        <a:latin typeface="Calibri"/>
                        <a:ea typeface="Calibri"/>
                        <a:cs typeface="Arial"/>
                      </a:endParaRPr>
                    </a:p>
                  </a:txBody>
                  <a:tcPr marL="0" marR="0" marT="86995" marB="86995" anchor="b"/>
                </a:tc>
                <a:tc>
                  <a:txBody>
                    <a:bodyPr/>
                    <a:lstStyle/>
                    <a:p>
                      <a:pPr algn="ctr">
                        <a:lnSpc>
                          <a:spcPct val="115000"/>
                        </a:lnSpc>
                        <a:spcAft>
                          <a:spcPts val="0"/>
                        </a:spcAft>
                      </a:pPr>
                      <a:r>
                        <a:rPr lang="en-US" sz="2400" kern="0" dirty="0" err="1">
                          <a:effectLst/>
                        </a:rPr>
                        <a:t>Ridicată</a:t>
                      </a:r>
                      <a:endParaRPr lang="en-US" sz="3600" kern="100" dirty="0">
                        <a:effectLst/>
                        <a:latin typeface="Calibri"/>
                        <a:ea typeface="Calibri"/>
                        <a:cs typeface="Arial"/>
                      </a:endParaRPr>
                    </a:p>
                  </a:txBody>
                  <a:tcPr marL="0" marR="0" marT="86995" marB="86995" anchor="b"/>
                </a:tc>
                <a:extLst>
                  <a:ext uri="{0D108BD9-81ED-4DB2-BD59-A6C34878D82A}">
                    <a16:rowId xmlns:a16="http://schemas.microsoft.com/office/drawing/2014/main" val="10006"/>
                  </a:ext>
                </a:extLst>
              </a:tr>
              <a:tr h="661179">
                <a:tc>
                  <a:txBody>
                    <a:bodyPr/>
                    <a:lstStyle/>
                    <a:p>
                      <a:pPr algn="l">
                        <a:lnSpc>
                          <a:spcPct val="115000"/>
                        </a:lnSpc>
                        <a:spcAft>
                          <a:spcPts val="0"/>
                        </a:spcAft>
                      </a:pPr>
                      <a:r>
                        <a:rPr lang="en-US" sz="2400" kern="0">
                          <a:effectLst/>
                        </a:rPr>
                        <a:t>Conținut Omega-3</a:t>
                      </a:r>
                      <a:endParaRPr lang="en-US" sz="3600" kern="100">
                        <a:effectLst/>
                        <a:latin typeface="Calibri"/>
                        <a:ea typeface="Calibri"/>
                        <a:cs typeface="Arial"/>
                      </a:endParaRPr>
                    </a:p>
                  </a:txBody>
                  <a:tcPr marL="0" marR="0" marT="86995" marB="86995" anchor="b"/>
                </a:tc>
                <a:tc>
                  <a:txBody>
                    <a:bodyPr/>
                    <a:lstStyle/>
                    <a:p>
                      <a:pPr algn="ctr">
                        <a:lnSpc>
                          <a:spcPct val="115000"/>
                        </a:lnSpc>
                        <a:spcAft>
                          <a:spcPts val="0"/>
                        </a:spcAft>
                      </a:pPr>
                      <a:r>
                        <a:rPr lang="en-US" sz="2400" kern="0">
                          <a:effectLst/>
                        </a:rPr>
                        <a:t>Ridicat</a:t>
                      </a:r>
                      <a:endParaRPr lang="en-US" sz="3600" kern="100">
                        <a:effectLst/>
                        <a:latin typeface="Calibri"/>
                        <a:ea typeface="Calibri"/>
                        <a:cs typeface="Arial"/>
                      </a:endParaRPr>
                    </a:p>
                  </a:txBody>
                  <a:tcPr marL="0" marR="0" marT="86995" marB="86995" anchor="b"/>
                </a:tc>
                <a:tc>
                  <a:txBody>
                    <a:bodyPr/>
                    <a:lstStyle/>
                    <a:p>
                      <a:pPr algn="ctr">
                        <a:lnSpc>
                          <a:spcPct val="115000"/>
                        </a:lnSpc>
                        <a:spcAft>
                          <a:spcPts val="0"/>
                        </a:spcAft>
                      </a:pPr>
                      <a:r>
                        <a:rPr lang="en-US" sz="2400" kern="0">
                          <a:effectLst/>
                        </a:rPr>
                        <a:t>Scăzut</a:t>
                      </a:r>
                      <a:endParaRPr lang="en-US" sz="3600" kern="100">
                        <a:effectLst/>
                        <a:latin typeface="Calibri"/>
                        <a:ea typeface="Calibri"/>
                        <a:cs typeface="Arial"/>
                      </a:endParaRPr>
                    </a:p>
                  </a:txBody>
                  <a:tcPr marL="0" marR="0" marT="86995" marB="86995" anchor="b"/>
                </a:tc>
                <a:tc>
                  <a:txBody>
                    <a:bodyPr/>
                    <a:lstStyle/>
                    <a:p>
                      <a:pPr algn="ctr">
                        <a:lnSpc>
                          <a:spcPct val="115000"/>
                        </a:lnSpc>
                        <a:spcAft>
                          <a:spcPts val="0"/>
                        </a:spcAft>
                      </a:pPr>
                      <a:r>
                        <a:rPr lang="en-US" sz="2400" kern="0">
                          <a:effectLst/>
                        </a:rPr>
                        <a:t>Foarte scăzut</a:t>
                      </a:r>
                      <a:endParaRPr lang="en-US" sz="3600" kern="100">
                        <a:effectLst/>
                        <a:latin typeface="Calibri"/>
                        <a:ea typeface="Calibri"/>
                        <a:cs typeface="Arial"/>
                      </a:endParaRPr>
                    </a:p>
                  </a:txBody>
                  <a:tcPr marL="0" marR="0" marT="86995" marB="86995" anchor="b"/>
                </a:tc>
                <a:extLst>
                  <a:ext uri="{0D108BD9-81ED-4DB2-BD59-A6C34878D82A}">
                    <a16:rowId xmlns:a16="http://schemas.microsoft.com/office/drawing/2014/main" val="10007"/>
                  </a:ext>
                </a:extLst>
              </a:tr>
              <a:tr h="661179">
                <a:tc>
                  <a:txBody>
                    <a:bodyPr/>
                    <a:lstStyle/>
                    <a:p>
                      <a:pPr algn="l">
                        <a:lnSpc>
                          <a:spcPct val="115000"/>
                        </a:lnSpc>
                        <a:spcAft>
                          <a:spcPts val="0"/>
                        </a:spcAft>
                      </a:pPr>
                      <a:r>
                        <a:rPr lang="en-US" sz="2400" kern="0">
                          <a:effectLst/>
                        </a:rPr>
                        <a:t>Adaptabilitate climatică</a:t>
                      </a:r>
                      <a:endParaRPr lang="en-US" sz="3600" kern="100">
                        <a:effectLst/>
                        <a:latin typeface="Calibri"/>
                        <a:ea typeface="Calibri"/>
                        <a:cs typeface="Arial"/>
                      </a:endParaRPr>
                    </a:p>
                  </a:txBody>
                  <a:tcPr marL="0" marR="0" marT="86995" marB="86995" anchor="b"/>
                </a:tc>
                <a:tc>
                  <a:txBody>
                    <a:bodyPr/>
                    <a:lstStyle/>
                    <a:p>
                      <a:pPr algn="ctr">
                        <a:lnSpc>
                          <a:spcPct val="115000"/>
                        </a:lnSpc>
                        <a:spcAft>
                          <a:spcPts val="0"/>
                        </a:spcAft>
                      </a:pPr>
                      <a:r>
                        <a:rPr lang="en-US" sz="2400" kern="0">
                          <a:effectLst/>
                        </a:rPr>
                        <a:t>Ridicată</a:t>
                      </a:r>
                      <a:endParaRPr lang="en-US" sz="3600" kern="100">
                        <a:effectLst/>
                        <a:latin typeface="Calibri"/>
                        <a:ea typeface="Calibri"/>
                        <a:cs typeface="Arial"/>
                      </a:endParaRPr>
                    </a:p>
                  </a:txBody>
                  <a:tcPr marL="0" marR="0" marT="86995" marB="86995" anchor="b"/>
                </a:tc>
                <a:tc>
                  <a:txBody>
                    <a:bodyPr/>
                    <a:lstStyle/>
                    <a:p>
                      <a:pPr algn="ctr">
                        <a:lnSpc>
                          <a:spcPct val="115000"/>
                        </a:lnSpc>
                        <a:spcAft>
                          <a:spcPts val="0"/>
                        </a:spcAft>
                      </a:pPr>
                      <a:r>
                        <a:rPr lang="en-US" sz="2400" kern="0">
                          <a:effectLst/>
                        </a:rPr>
                        <a:t>Scăzută</a:t>
                      </a:r>
                      <a:endParaRPr lang="en-US" sz="3600" kern="100">
                        <a:effectLst/>
                        <a:latin typeface="Calibri"/>
                        <a:ea typeface="Calibri"/>
                        <a:cs typeface="Arial"/>
                      </a:endParaRPr>
                    </a:p>
                  </a:txBody>
                  <a:tcPr marL="0" marR="0" marT="86995" marB="86995" anchor="b"/>
                </a:tc>
                <a:tc>
                  <a:txBody>
                    <a:bodyPr/>
                    <a:lstStyle/>
                    <a:p>
                      <a:pPr algn="ctr">
                        <a:lnSpc>
                          <a:spcPct val="115000"/>
                        </a:lnSpc>
                        <a:spcAft>
                          <a:spcPts val="0"/>
                        </a:spcAft>
                      </a:pPr>
                      <a:r>
                        <a:rPr lang="en-US" sz="2400" kern="0">
                          <a:effectLst/>
                        </a:rPr>
                        <a:t>Medie</a:t>
                      </a:r>
                      <a:endParaRPr lang="en-US" sz="3600" kern="100">
                        <a:effectLst/>
                        <a:latin typeface="Calibri"/>
                        <a:ea typeface="Calibri"/>
                        <a:cs typeface="Arial"/>
                      </a:endParaRPr>
                    </a:p>
                  </a:txBody>
                  <a:tcPr marL="0" marR="0" marT="86995" marB="86995" anchor="b"/>
                </a:tc>
                <a:extLst>
                  <a:ext uri="{0D108BD9-81ED-4DB2-BD59-A6C34878D82A}">
                    <a16:rowId xmlns:a16="http://schemas.microsoft.com/office/drawing/2014/main" val="10008"/>
                  </a:ext>
                </a:extLst>
              </a:tr>
              <a:tr h="661179">
                <a:tc>
                  <a:txBody>
                    <a:bodyPr/>
                    <a:lstStyle/>
                    <a:p>
                      <a:pPr algn="l">
                        <a:lnSpc>
                          <a:spcPct val="115000"/>
                        </a:lnSpc>
                        <a:spcAft>
                          <a:spcPts val="0"/>
                        </a:spcAft>
                      </a:pPr>
                      <a:r>
                        <a:rPr lang="en-US" sz="2400" kern="0">
                          <a:effectLst/>
                        </a:rPr>
                        <a:t>Control asupra producției</a:t>
                      </a:r>
                      <a:endParaRPr lang="en-US" sz="3600" kern="100">
                        <a:effectLst/>
                        <a:latin typeface="Calibri"/>
                        <a:ea typeface="Calibri"/>
                        <a:cs typeface="Arial"/>
                      </a:endParaRPr>
                    </a:p>
                  </a:txBody>
                  <a:tcPr marL="0" marR="0" marT="86995" marB="86995" anchor="b"/>
                </a:tc>
                <a:tc>
                  <a:txBody>
                    <a:bodyPr/>
                    <a:lstStyle/>
                    <a:p>
                      <a:pPr algn="ctr">
                        <a:lnSpc>
                          <a:spcPct val="115000"/>
                        </a:lnSpc>
                        <a:spcAft>
                          <a:spcPts val="0"/>
                        </a:spcAft>
                      </a:pPr>
                      <a:r>
                        <a:rPr lang="en-US" sz="2400" kern="0">
                          <a:effectLst/>
                        </a:rPr>
                        <a:t>Ridicat</a:t>
                      </a:r>
                      <a:endParaRPr lang="en-US" sz="3600" kern="100">
                        <a:effectLst/>
                        <a:latin typeface="Calibri"/>
                        <a:ea typeface="Calibri"/>
                        <a:cs typeface="Arial"/>
                      </a:endParaRPr>
                    </a:p>
                  </a:txBody>
                  <a:tcPr marL="0" marR="0" marT="86995" marB="86995" anchor="b"/>
                </a:tc>
                <a:tc>
                  <a:txBody>
                    <a:bodyPr/>
                    <a:lstStyle/>
                    <a:p>
                      <a:pPr algn="ctr">
                        <a:lnSpc>
                          <a:spcPct val="115000"/>
                        </a:lnSpc>
                        <a:spcAft>
                          <a:spcPts val="0"/>
                        </a:spcAft>
                      </a:pPr>
                      <a:r>
                        <a:rPr lang="en-US" sz="2400" kern="0">
                          <a:effectLst/>
                        </a:rPr>
                        <a:t>Mediu</a:t>
                      </a:r>
                      <a:endParaRPr lang="en-US" sz="3600" kern="100">
                        <a:effectLst/>
                        <a:latin typeface="Calibri"/>
                        <a:ea typeface="Calibri"/>
                        <a:cs typeface="Arial"/>
                      </a:endParaRPr>
                    </a:p>
                  </a:txBody>
                  <a:tcPr marL="0" marR="0" marT="86995" marB="86995" anchor="b"/>
                </a:tc>
                <a:tc>
                  <a:txBody>
                    <a:bodyPr/>
                    <a:lstStyle/>
                    <a:p>
                      <a:pPr algn="ctr">
                        <a:lnSpc>
                          <a:spcPct val="115000"/>
                        </a:lnSpc>
                        <a:spcAft>
                          <a:spcPts val="0"/>
                        </a:spcAft>
                      </a:pPr>
                      <a:r>
                        <a:rPr lang="en-US" sz="2400" kern="0">
                          <a:effectLst/>
                        </a:rPr>
                        <a:t>Ridicat</a:t>
                      </a:r>
                      <a:endParaRPr lang="en-US" sz="3600" kern="100">
                        <a:effectLst/>
                        <a:latin typeface="Calibri"/>
                        <a:ea typeface="Calibri"/>
                        <a:cs typeface="Arial"/>
                      </a:endParaRPr>
                    </a:p>
                  </a:txBody>
                  <a:tcPr marL="0" marR="0" marT="86995" marB="86995" anchor="b"/>
                </a:tc>
                <a:extLst>
                  <a:ext uri="{0D108BD9-81ED-4DB2-BD59-A6C34878D82A}">
                    <a16:rowId xmlns:a16="http://schemas.microsoft.com/office/drawing/2014/main" val="10009"/>
                  </a:ext>
                </a:extLst>
              </a:tr>
              <a:tr h="777495">
                <a:tc>
                  <a:txBody>
                    <a:bodyPr/>
                    <a:lstStyle/>
                    <a:p>
                      <a:pPr algn="l">
                        <a:lnSpc>
                          <a:spcPct val="115000"/>
                        </a:lnSpc>
                        <a:spcAft>
                          <a:spcPts val="0"/>
                        </a:spcAft>
                      </a:pPr>
                      <a:r>
                        <a:rPr lang="en-US" sz="2400" kern="0">
                          <a:effectLst/>
                        </a:rPr>
                        <a:t>Potențial de sustenabilitate</a:t>
                      </a:r>
                      <a:endParaRPr lang="en-US" sz="3600" kern="100">
                        <a:effectLst/>
                        <a:latin typeface="Calibri"/>
                        <a:ea typeface="Calibri"/>
                        <a:cs typeface="Arial"/>
                      </a:endParaRPr>
                    </a:p>
                  </a:txBody>
                  <a:tcPr marL="0" marR="0" marT="86995" marB="228600" anchor="b"/>
                </a:tc>
                <a:tc>
                  <a:txBody>
                    <a:bodyPr/>
                    <a:lstStyle/>
                    <a:p>
                      <a:pPr algn="ctr">
                        <a:lnSpc>
                          <a:spcPct val="115000"/>
                        </a:lnSpc>
                        <a:spcAft>
                          <a:spcPts val="0"/>
                        </a:spcAft>
                      </a:pPr>
                      <a:r>
                        <a:rPr lang="en-US" sz="2400" kern="0">
                          <a:effectLst/>
                        </a:rPr>
                        <a:t>Foarte ridicat</a:t>
                      </a:r>
                      <a:endParaRPr lang="en-US" sz="3600" kern="100">
                        <a:effectLst/>
                        <a:latin typeface="Calibri"/>
                        <a:ea typeface="Calibri"/>
                        <a:cs typeface="Arial"/>
                      </a:endParaRPr>
                    </a:p>
                  </a:txBody>
                  <a:tcPr marL="0" marR="0" marT="86995" marB="228600" anchor="b"/>
                </a:tc>
                <a:tc>
                  <a:txBody>
                    <a:bodyPr/>
                    <a:lstStyle/>
                    <a:p>
                      <a:pPr algn="ctr">
                        <a:lnSpc>
                          <a:spcPct val="115000"/>
                        </a:lnSpc>
                        <a:spcAft>
                          <a:spcPts val="0"/>
                        </a:spcAft>
                      </a:pPr>
                      <a:r>
                        <a:rPr lang="en-US" sz="2400" kern="0">
                          <a:effectLst/>
                        </a:rPr>
                        <a:t>Limitat</a:t>
                      </a:r>
                      <a:endParaRPr lang="en-US" sz="3600" kern="100">
                        <a:effectLst/>
                        <a:latin typeface="Calibri"/>
                        <a:ea typeface="Calibri"/>
                        <a:cs typeface="Arial"/>
                      </a:endParaRPr>
                    </a:p>
                  </a:txBody>
                  <a:tcPr marL="0" marR="0" marT="86995" marB="228600" anchor="b"/>
                </a:tc>
                <a:tc>
                  <a:txBody>
                    <a:bodyPr/>
                    <a:lstStyle/>
                    <a:p>
                      <a:pPr algn="ctr">
                        <a:lnSpc>
                          <a:spcPct val="115000"/>
                        </a:lnSpc>
                        <a:spcAft>
                          <a:spcPts val="0"/>
                        </a:spcAft>
                      </a:pPr>
                      <a:r>
                        <a:rPr lang="en-US" sz="2400" kern="0" dirty="0" err="1">
                          <a:effectLst/>
                        </a:rPr>
                        <a:t>Moderat</a:t>
                      </a:r>
                      <a:endParaRPr lang="en-US" sz="3600" kern="100" dirty="0">
                        <a:effectLst/>
                        <a:latin typeface="Calibri"/>
                        <a:ea typeface="Calibri"/>
                        <a:cs typeface="Arial"/>
                      </a:endParaRPr>
                    </a:p>
                  </a:txBody>
                  <a:tcPr marL="0" marR="0" marT="86995" marB="228600" anchor="b"/>
                </a:tc>
                <a:extLst>
                  <a:ext uri="{0D108BD9-81ED-4DB2-BD59-A6C34878D82A}">
                    <a16:rowId xmlns:a16="http://schemas.microsoft.com/office/drawing/2014/main" val="10010"/>
                  </a:ext>
                </a:extLst>
              </a:tr>
            </a:tbl>
          </a:graphicData>
        </a:graphic>
      </p:graphicFrame>
      <p:sp>
        <p:nvSpPr>
          <p:cNvPr id="9" name="TextBox 8"/>
          <p:cNvSpPr txBox="1"/>
          <p:nvPr/>
        </p:nvSpPr>
        <p:spPr>
          <a:xfrm>
            <a:off x="1891896" y="28784187"/>
            <a:ext cx="28479241" cy="4524315"/>
          </a:xfrm>
          <a:prstGeom prst="rect">
            <a:avLst/>
          </a:prstGeom>
          <a:noFill/>
        </p:spPr>
        <p:txBody>
          <a:bodyPr wrap="square" rtlCol="0">
            <a:spAutoFit/>
          </a:bodyPr>
          <a:lstStyle/>
          <a:p>
            <a:pPr marL="0" marR="0" lvl="0" indent="0" algn="just" defTabSz="3628759" rtl="0" eaLnBrk="1" fontAlgn="auto" latinLnBrk="0" hangingPunct="1">
              <a:lnSpc>
                <a:spcPct val="100000"/>
              </a:lnSpc>
              <a:spcBef>
                <a:spcPts val="0"/>
              </a:spcBef>
              <a:spcAft>
                <a:spcPts val="0"/>
              </a:spcAft>
              <a:buClrTx/>
              <a:buSzTx/>
              <a:buFontTx/>
              <a:buNone/>
              <a:tabLst/>
              <a:defRPr/>
            </a:pPr>
            <a:r>
              <a:rPr kumimoji="0" lang="vi-VN" sz="3200" b="0" i="1" u="none" strike="noStrike" kern="1200" cap="none" spc="0" normalizeH="0" baseline="0" noProof="0" dirty="0">
                <a:ln>
                  <a:noFill/>
                </a:ln>
                <a:solidFill>
                  <a:prstClr val="black"/>
                </a:solidFill>
                <a:effectLst/>
                <a:uLnTx/>
                <a:uFillTx/>
                <a:latin typeface="Arial" charset="0"/>
                <a:ea typeface="Arial" charset="0"/>
                <a:cs typeface="Arial" charset="0"/>
              </a:rPr>
              <a:t>Dezechilibrul producție–consum</a:t>
            </a:r>
          </a:p>
          <a:p>
            <a:pPr marL="0" marR="0" lvl="0" indent="0" algn="just" defTabSz="3628759" rtl="0" eaLnBrk="1" fontAlgn="auto" latinLnBrk="0" hangingPunct="1">
              <a:lnSpc>
                <a:spcPct val="100000"/>
              </a:lnSpc>
              <a:spcBef>
                <a:spcPts val="0"/>
              </a:spcBef>
              <a:spcAft>
                <a:spcPts val="0"/>
              </a:spcAft>
              <a:buClrTx/>
              <a:buSzTx/>
              <a:buFontTx/>
              <a:buNone/>
              <a:tabLst/>
              <a:defRPr/>
            </a:pP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Un element critic evidențiat de datele naționale este dezechilibrul major între producția internă și consum:</a:t>
            </a:r>
            <a:r>
              <a:rPr kumimoji="0" lang="ro-RO" sz="3200" b="0" i="0" u="none" strike="noStrike" kern="1200" cap="none" spc="0" normalizeH="0" baseline="0" noProof="0" dirty="0">
                <a:ln>
                  <a:noFill/>
                </a:ln>
                <a:solidFill>
                  <a:prstClr val="black"/>
                </a:solidFill>
                <a:effectLst/>
                <a:uLnTx/>
                <a:uFillTx/>
                <a:latin typeface="Arial" charset="0"/>
                <a:ea typeface="Arial" charset="0"/>
                <a:cs typeface="Arial" charset="0"/>
              </a:rPr>
              <a:t> </a:t>
            </a: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producția internă acoperă doar 7–13% din consumul național de pește</a:t>
            </a:r>
            <a:r>
              <a:rPr kumimoji="0" lang="ro-RO" sz="3200" b="0" i="0" u="none" strike="noStrike" kern="1200" cap="none" spc="0" normalizeH="0" baseline="0" noProof="0" dirty="0">
                <a:ln>
                  <a:noFill/>
                </a:ln>
                <a:solidFill>
                  <a:prstClr val="black"/>
                </a:solidFill>
                <a:effectLst/>
                <a:uLnTx/>
                <a:uFillTx/>
                <a:latin typeface="Arial" charset="0"/>
                <a:ea typeface="Arial" charset="0"/>
                <a:cs typeface="Arial" charset="0"/>
              </a:rPr>
              <a:t>, iar </a:t>
            </a: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România importă anual peste 100.000 tone de produse piscicole</a:t>
            </a:r>
            <a:r>
              <a:rPr kumimoji="0" lang="ro-RO" sz="3200" b="0" i="0" u="none" strike="noStrike" kern="1200" cap="none" spc="0" normalizeH="0" baseline="0" noProof="0" dirty="0">
                <a:ln>
                  <a:noFill/>
                </a:ln>
                <a:solidFill>
                  <a:prstClr val="black"/>
                </a:solidFill>
                <a:effectLst/>
                <a:uLnTx/>
                <a:uFillTx/>
                <a:latin typeface="Arial" charset="0"/>
                <a:ea typeface="Arial" charset="0"/>
                <a:cs typeface="Arial" charset="0"/>
              </a:rPr>
              <a:t>.</a:t>
            </a:r>
            <a:endPar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endParaRPr>
          </a:p>
          <a:p>
            <a:pPr marL="0" marR="0" lvl="0" indent="0" algn="just" defTabSz="3628759" rtl="0" eaLnBrk="1" fontAlgn="auto" latinLnBrk="0" hangingPunct="1">
              <a:lnSpc>
                <a:spcPct val="100000"/>
              </a:lnSpc>
              <a:spcBef>
                <a:spcPts val="0"/>
              </a:spcBef>
              <a:spcAft>
                <a:spcPts val="0"/>
              </a:spcAft>
              <a:buClrTx/>
              <a:buSzTx/>
              <a:buFontTx/>
              <a:buNone/>
              <a:tabLst/>
              <a:defRPr/>
            </a:pP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Consumul mediu anual este de aproximativ 8,49 kg/locuitor, semnificativ sub media Uniunii Europene (≈ 20–24 kg/locuitor), ceea ce indică atât un deficit de ofertă, cât și un potențial de creștere a pieței interne. </a:t>
            </a:r>
          </a:p>
          <a:p>
            <a:pPr marL="0" marR="0" lvl="0" indent="0" algn="just" defTabSz="3628759" rtl="0" eaLnBrk="1" fontAlgn="auto" latinLnBrk="0" hangingPunct="1">
              <a:lnSpc>
                <a:spcPct val="100000"/>
              </a:lnSpc>
              <a:spcBef>
                <a:spcPts val="0"/>
              </a:spcBef>
              <a:spcAft>
                <a:spcPts val="0"/>
              </a:spcAft>
              <a:buClrTx/>
              <a:buSzTx/>
              <a:buFontTx/>
              <a:buNone/>
              <a:tabLst/>
              <a:defRPr/>
            </a:pPr>
            <a:r>
              <a:rPr kumimoji="0" lang="vi-VN" sz="3200" b="0" i="1" u="none" strike="noStrike" kern="1200" cap="none" spc="0" normalizeH="0" baseline="0" noProof="0" dirty="0">
                <a:ln>
                  <a:noFill/>
                </a:ln>
                <a:solidFill>
                  <a:prstClr val="black"/>
                </a:solidFill>
                <a:effectLst/>
                <a:uLnTx/>
                <a:uFillTx/>
                <a:latin typeface="Arial" charset="0"/>
                <a:ea typeface="Arial" charset="0"/>
                <a:cs typeface="Arial" charset="0"/>
              </a:rPr>
              <a:t>Capacitate și potențial de dezvoltare</a:t>
            </a:r>
          </a:p>
          <a:p>
            <a:pPr marL="0" marR="0" lvl="0" indent="0" algn="just" defTabSz="3628759" rtl="0" eaLnBrk="1" fontAlgn="auto" latinLnBrk="0" hangingPunct="1">
              <a:lnSpc>
                <a:spcPct val="100000"/>
              </a:lnSpc>
              <a:spcBef>
                <a:spcPts val="0"/>
              </a:spcBef>
              <a:spcAft>
                <a:spcPts val="0"/>
              </a:spcAft>
              <a:buClrTx/>
              <a:buSzTx/>
              <a:buFontTx/>
              <a:buNone/>
              <a:tabLst/>
              <a:defRPr/>
            </a:pP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România dispune de un potențial piscicol considerabil:</a:t>
            </a:r>
            <a:r>
              <a:rPr kumimoji="0" lang="ro-RO" sz="3200" b="0" i="0" u="none" strike="noStrike" kern="1200" cap="none" spc="0" normalizeH="0" baseline="0" noProof="0" dirty="0">
                <a:ln>
                  <a:noFill/>
                </a:ln>
                <a:solidFill>
                  <a:prstClr val="black"/>
                </a:solidFill>
                <a:effectLst/>
                <a:uLnTx/>
                <a:uFillTx/>
                <a:latin typeface="Arial" charset="0"/>
                <a:ea typeface="Arial" charset="0"/>
                <a:cs typeface="Arial" charset="0"/>
              </a:rPr>
              <a:t> </a:t>
            </a: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peste 100.000 ha de luciu de apă amenajat pentru acvacultură</a:t>
            </a:r>
            <a:r>
              <a:rPr kumimoji="0" lang="ro-RO" sz="3200" b="0" i="0" u="none" strike="noStrike" kern="1200" cap="none" spc="0" normalizeH="0" baseline="0" noProof="0" dirty="0">
                <a:ln>
                  <a:noFill/>
                </a:ln>
                <a:solidFill>
                  <a:prstClr val="black"/>
                </a:solidFill>
                <a:effectLst/>
                <a:uLnTx/>
                <a:uFillTx/>
                <a:latin typeface="Arial" charset="0"/>
                <a:ea typeface="Arial" charset="0"/>
                <a:cs typeface="Arial" charset="0"/>
              </a:rPr>
              <a:t> și </a:t>
            </a: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aproximativ 700 de ferme piscicole active</a:t>
            </a:r>
            <a:r>
              <a:rPr kumimoji="0" lang="ro-RO" sz="3200" b="0" i="0" u="none" strike="noStrike" kern="1200" cap="none" spc="0" normalizeH="0" baseline="0" noProof="0" dirty="0">
                <a:ln>
                  <a:noFill/>
                </a:ln>
                <a:solidFill>
                  <a:prstClr val="black"/>
                </a:solidFill>
                <a:effectLst/>
                <a:uLnTx/>
                <a:uFillTx/>
                <a:latin typeface="Arial" charset="0"/>
                <a:ea typeface="Arial" charset="0"/>
                <a:cs typeface="Arial" charset="0"/>
              </a:rPr>
              <a:t>.</a:t>
            </a:r>
            <a:r>
              <a:rPr kumimoji="0" lang="vi-VN" sz="3200" b="0" i="0" u="none" strike="noStrike" kern="1200" cap="none" spc="0" normalizeH="0" baseline="0" noProof="0" dirty="0">
                <a:ln>
                  <a:noFill/>
                </a:ln>
                <a:solidFill>
                  <a:prstClr val="black"/>
                </a:solidFill>
                <a:effectLst/>
                <a:uLnTx/>
                <a:uFillTx/>
                <a:latin typeface="Arial" charset="0"/>
                <a:ea typeface="Arial" charset="0"/>
                <a:cs typeface="Arial" charset="0"/>
              </a:rPr>
              <a:t> Cu toate acestea, producția actuală este estimată la doar 50% din potențialul tehnic, evaluat la peste 25.000 tone/an, ceea ce evidențiază un grad redus de valorificare a resurselor disponibile. </a:t>
            </a:r>
          </a:p>
        </p:txBody>
      </p:sp>
      <p:graphicFrame>
        <p:nvGraphicFramePr>
          <p:cNvPr id="2" name="Tabel 1">
            <a:extLst>
              <a:ext uri="{FF2B5EF4-FFF2-40B4-BE49-F238E27FC236}">
                <a16:creationId xmlns:a16="http://schemas.microsoft.com/office/drawing/2014/main" id="{8282990E-C732-4849-94EF-A6C4D04A04BE}"/>
              </a:ext>
            </a:extLst>
          </p:cNvPr>
          <p:cNvGraphicFramePr>
            <a:graphicFrameLocks noGrp="1"/>
          </p:cNvGraphicFramePr>
          <p:nvPr>
            <p:extLst>
              <p:ext uri="{D42A27DB-BD31-4B8C-83A1-F6EECF244321}">
                <p14:modId xmlns:p14="http://schemas.microsoft.com/office/powerpoint/2010/main" val="4166782259"/>
              </p:ext>
            </p:extLst>
          </p:nvPr>
        </p:nvGraphicFramePr>
        <p:xfrm>
          <a:off x="18344962" y="15031768"/>
          <a:ext cx="12282472" cy="6393280"/>
        </p:xfrm>
        <a:graphic>
          <a:graphicData uri="http://schemas.openxmlformats.org/drawingml/2006/table">
            <a:tbl>
              <a:tblPr firstRow="1" firstCol="1" bandRow="1">
                <a:tableStyleId>{5C22544A-7EE6-4342-B048-85BDC9FD1C3A}</a:tableStyleId>
              </a:tblPr>
              <a:tblGrid>
                <a:gridCol w="6141236">
                  <a:extLst>
                    <a:ext uri="{9D8B030D-6E8A-4147-A177-3AD203B41FA5}">
                      <a16:colId xmlns:a16="http://schemas.microsoft.com/office/drawing/2014/main" val="215044121"/>
                    </a:ext>
                  </a:extLst>
                </a:gridCol>
                <a:gridCol w="6141236">
                  <a:extLst>
                    <a:ext uri="{9D8B030D-6E8A-4147-A177-3AD203B41FA5}">
                      <a16:colId xmlns:a16="http://schemas.microsoft.com/office/drawing/2014/main" val="2584405927"/>
                    </a:ext>
                  </a:extLst>
                </a:gridCol>
              </a:tblGrid>
              <a:tr h="0">
                <a:tc>
                  <a:txBody>
                    <a:bodyPr/>
                    <a:lstStyle/>
                    <a:p>
                      <a:pPr algn="ctr">
                        <a:lnSpc>
                          <a:spcPct val="115000"/>
                        </a:lnSpc>
                        <a:spcAft>
                          <a:spcPts val="800"/>
                        </a:spcAft>
                        <a:buNone/>
                      </a:pPr>
                      <a:r>
                        <a:rPr lang="en-US" sz="2400" kern="100">
                          <a:effectLst/>
                        </a:rPr>
                        <a:t>Indicator</a:t>
                      </a:r>
                      <a:endParaRPr lang="ro-RO" sz="2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86995" anchor="b"/>
                </a:tc>
                <a:tc>
                  <a:txBody>
                    <a:bodyPr/>
                    <a:lstStyle/>
                    <a:p>
                      <a:pPr algn="ctr">
                        <a:lnSpc>
                          <a:spcPct val="115000"/>
                        </a:lnSpc>
                        <a:spcAft>
                          <a:spcPts val="800"/>
                        </a:spcAft>
                        <a:buNone/>
                      </a:pPr>
                      <a:r>
                        <a:rPr lang="en-US" sz="2400" kern="100">
                          <a:effectLst/>
                        </a:rPr>
                        <a:t>Valoare</a:t>
                      </a:r>
                      <a:endParaRPr lang="ro-RO" sz="2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86995" anchor="b"/>
                </a:tc>
                <a:extLst>
                  <a:ext uri="{0D108BD9-81ED-4DB2-BD59-A6C34878D82A}">
                    <a16:rowId xmlns:a16="http://schemas.microsoft.com/office/drawing/2014/main" val="907169961"/>
                  </a:ext>
                </a:extLst>
              </a:tr>
              <a:tr h="705237">
                <a:tc>
                  <a:txBody>
                    <a:bodyPr/>
                    <a:lstStyle/>
                    <a:p>
                      <a:pPr algn="l">
                        <a:lnSpc>
                          <a:spcPct val="115000"/>
                        </a:lnSpc>
                        <a:spcAft>
                          <a:spcPts val="800"/>
                        </a:spcAft>
                        <a:buNone/>
                      </a:pPr>
                      <a:r>
                        <a:rPr lang="ro-RO" sz="2400" kern="100" noProof="0" dirty="0">
                          <a:effectLst/>
                        </a:rPr>
                        <a:t>Producție acvacultură</a:t>
                      </a:r>
                      <a:endParaRPr lang="ro-RO" sz="2400" kern="100" noProof="0" dirty="0">
                        <a:effectLst/>
                        <a:latin typeface="Calibri" panose="020F0502020204030204" pitchFamily="34" charset="0"/>
                        <a:ea typeface="Calibri" panose="020F0502020204030204" pitchFamily="34" charset="0"/>
                        <a:cs typeface="Arial" panose="020B0604020202020204" pitchFamily="34" charset="0"/>
                      </a:endParaRPr>
                    </a:p>
                  </a:txBody>
                  <a:tcPr marL="0" marR="0" marT="86995" marB="86995" anchor="b"/>
                </a:tc>
                <a:tc>
                  <a:txBody>
                    <a:bodyPr/>
                    <a:lstStyle/>
                    <a:p>
                      <a:pPr algn="ctr">
                        <a:lnSpc>
                          <a:spcPct val="115000"/>
                        </a:lnSpc>
                        <a:spcAft>
                          <a:spcPts val="800"/>
                        </a:spcAft>
                        <a:buNone/>
                      </a:pPr>
                      <a:r>
                        <a:rPr lang="en-US" sz="2400" kern="100">
                          <a:effectLst/>
                        </a:rPr>
                        <a:t>11.700 – 48.300 tone/an</a:t>
                      </a:r>
                      <a:endParaRPr lang="ro-RO" sz="2400" kern="100">
                        <a:effectLst/>
                        <a:latin typeface="Calibri" panose="020F0502020204030204" pitchFamily="34" charset="0"/>
                        <a:ea typeface="Calibri" panose="020F0502020204030204" pitchFamily="34" charset="0"/>
                        <a:cs typeface="Arial" panose="020B0604020202020204" pitchFamily="34" charset="0"/>
                      </a:endParaRPr>
                    </a:p>
                  </a:txBody>
                  <a:tcPr marL="0" marR="0" marT="86995" marB="86995" anchor="b"/>
                </a:tc>
                <a:extLst>
                  <a:ext uri="{0D108BD9-81ED-4DB2-BD59-A6C34878D82A}">
                    <a16:rowId xmlns:a16="http://schemas.microsoft.com/office/drawing/2014/main" val="1073515758"/>
                  </a:ext>
                </a:extLst>
              </a:tr>
              <a:tr h="705237">
                <a:tc>
                  <a:txBody>
                    <a:bodyPr/>
                    <a:lstStyle/>
                    <a:p>
                      <a:pPr algn="l">
                        <a:lnSpc>
                          <a:spcPct val="115000"/>
                        </a:lnSpc>
                        <a:spcAft>
                          <a:spcPts val="800"/>
                        </a:spcAft>
                        <a:buNone/>
                      </a:pPr>
                      <a:r>
                        <a:rPr lang="ro-RO" sz="2400" kern="100" noProof="0" dirty="0">
                          <a:effectLst/>
                        </a:rPr>
                        <a:t>Producție </a:t>
                      </a:r>
                      <a:r>
                        <a:rPr lang="ro-RO" sz="2800" kern="100" noProof="0" dirty="0">
                          <a:effectLst/>
                        </a:rPr>
                        <a:t>pescuit</a:t>
                      </a:r>
                      <a:r>
                        <a:rPr lang="ro-RO" sz="2400" kern="100" noProof="0" dirty="0">
                          <a:effectLst/>
                        </a:rPr>
                        <a:t> captură</a:t>
                      </a:r>
                      <a:endParaRPr lang="ro-RO" sz="2400" kern="100" noProof="0" dirty="0">
                        <a:effectLst/>
                        <a:latin typeface="Calibri" panose="020F0502020204030204" pitchFamily="34" charset="0"/>
                        <a:ea typeface="Calibri" panose="020F0502020204030204" pitchFamily="34" charset="0"/>
                        <a:cs typeface="Arial" panose="020B0604020202020204" pitchFamily="34" charset="0"/>
                      </a:endParaRPr>
                    </a:p>
                  </a:txBody>
                  <a:tcPr marL="0" marR="0" marT="86995" marB="86995" anchor="b"/>
                </a:tc>
                <a:tc>
                  <a:txBody>
                    <a:bodyPr/>
                    <a:lstStyle/>
                    <a:p>
                      <a:pPr algn="ctr">
                        <a:lnSpc>
                          <a:spcPct val="115000"/>
                        </a:lnSpc>
                        <a:spcAft>
                          <a:spcPts val="800"/>
                        </a:spcAft>
                        <a:buNone/>
                      </a:pPr>
                      <a:r>
                        <a:rPr lang="en-US" sz="2400" kern="100" dirty="0">
                          <a:effectLst/>
                        </a:rPr>
                        <a:t>~6.000 tone/an</a:t>
                      </a:r>
                      <a:endParaRPr lang="ro-RO" sz="2400" kern="100" dirty="0">
                        <a:effectLst/>
                        <a:latin typeface="Calibri" panose="020F0502020204030204" pitchFamily="34" charset="0"/>
                        <a:ea typeface="Calibri" panose="020F0502020204030204" pitchFamily="34" charset="0"/>
                        <a:cs typeface="Arial" panose="020B0604020202020204" pitchFamily="34" charset="0"/>
                      </a:endParaRPr>
                    </a:p>
                  </a:txBody>
                  <a:tcPr marL="0" marR="0" marT="86995" marB="86995" anchor="b"/>
                </a:tc>
                <a:extLst>
                  <a:ext uri="{0D108BD9-81ED-4DB2-BD59-A6C34878D82A}">
                    <a16:rowId xmlns:a16="http://schemas.microsoft.com/office/drawing/2014/main" val="1285382101"/>
                  </a:ext>
                </a:extLst>
              </a:tr>
              <a:tr h="705237">
                <a:tc>
                  <a:txBody>
                    <a:bodyPr/>
                    <a:lstStyle/>
                    <a:p>
                      <a:pPr algn="l">
                        <a:lnSpc>
                          <a:spcPct val="115000"/>
                        </a:lnSpc>
                        <a:spcAft>
                          <a:spcPts val="800"/>
                        </a:spcAft>
                        <a:buNone/>
                      </a:pPr>
                      <a:r>
                        <a:rPr lang="ro-RO" sz="2400" kern="100" noProof="0" dirty="0">
                          <a:effectLst/>
                        </a:rPr>
                        <a:t>Consum/locuitor</a:t>
                      </a:r>
                      <a:endParaRPr lang="ro-RO" sz="2400" kern="100" noProof="0" dirty="0">
                        <a:effectLst/>
                        <a:latin typeface="Calibri" panose="020F0502020204030204" pitchFamily="34" charset="0"/>
                        <a:ea typeface="Calibri" panose="020F0502020204030204" pitchFamily="34" charset="0"/>
                        <a:cs typeface="Arial" panose="020B0604020202020204" pitchFamily="34" charset="0"/>
                      </a:endParaRPr>
                    </a:p>
                  </a:txBody>
                  <a:tcPr marL="0" marR="0" marT="86995" marB="86995" anchor="b"/>
                </a:tc>
                <a:tc>
                  <a:txBody>
                    <a:bodyPr/>
                    <a:lstStyle/>
                    <a:p>
                      <a:pPr algn="ctr">
                        <a:lnSpc>
                          <a:spcPct val="115000"/>
                        </a:lnSpc>
                        <a:spcAft>
                          <a:spcPts val="800"/>
                        </a:spcAft>
                        <a:buNone/>
                      </a:pPr>
                      <a:r>
                        <a:rPr lang="en-US" sz="2400" kern="100" dirty="0">
                          <a:effectLst/>
                        </a:rPr>
                        <a:t>8,49 kg/an</a:t>
                      </a:r>
                      <a:endParaRPr lang="ro-RO" sz="2400" kern="100" dirty="0">
                        <a:effectLst/>
                        <a:latin typeface="Calibri" panose="020F0502020204030204" pitchFamily="34" charset="0"/>
                        <a:ea typeface="Calibri" panose="020F0502020204030204" pitchFamily="34" charset="0"/>
                        <a:cs typeface="Arial" panose="020B0604020202020204" pitchFamily="34" charset="0"/>
                      </a:endParaRPr>
                    </a:p>
                  </a:txBody>
                  <a:tcPr marL="0" marR="0" marT="86995" marB="86995" anchor="b"/>
                </a:tc>
                <a:extLst>
                  <a:ext uri="{0D108BD9-81ED-4DB2-BD59-A6C34878D82A}">
                    <a16:rowId xmlns:a16="http://schemas.microsoft.com/office/drawing/2014/main" val="3714509212"/>
                  </a:ext>
                </a:extLst>
              </a:tr>
              <a:tr h="705237">
                <a:tc>
                  <a:txBody>
                    <a:bodyPr/>
                    <a:lstStyle/>
                    <a:p>
                      <a:pPr algn="l">
                        <a:lnSpc>
                          <a:spcPct val="115000"/>
                        </a:lnSpc>
                        <a:spcAft>
                          <a:spcPts val="800"/>
                        </a:spcAft>
                        <a:buNone/>
                      </a:pPr>
                      <a:r>
                        <a:rPr lang="ro-RO" sz="2400" kern="100" noProof="0" dirty="0">
                          <a:effectLst/>
                        </a:rPr>
                        <a:t>Grad acoperire consum</a:t>
                      </a:r>
                      <a:endParaRPr lang="ro-RO" sz="2400" kern="100" noProof="0" dirty="0">
                        <a:effectLst/>
                        <a:latin typeface="Calibri" panose="020F0502020204030204" pitchFamily="34" charset="0"/>
                        <a:ea typeface="Calibri" panose="020F0502020204030204" pitchFamily="34" charset="0"/>
                        <a:cs typeface="Arial" panose="020B0604020202020204" pitchFamily="34" charset="0"/>
                      </a:endParaRPr>
                    </a:p>
                  </a:txBody>
                  <a:tcPr marL="0" marR="0" marT="86995" marB="86995" anchor="b"/>
                </a:tc>
                <a:tc>
                  <a:txBody>
                    <a:bodyPr/>
                    <a:lstStyle/>
                    <a:p>
                      <a:pPr algn="ctr">
                        <a:lnSpc>
                          <a:spcPct val="115000"/>
                        </a:lnSpc>
                        <a:spcAft>
                          <a:spcPts val="800"/>
                        </a:spcAft>
                        <a:buNone/>
                      </a:pPr>
                      <a:r>
                        <a:rPr lang="en-US" sz="2400" kern="100">
                          <a:effectLst/>
                        </a:rPr>
                        <a:t>7–13%</a:t>
                      </a:r>
                      <a:endParaRPr lang="ro-RO" sz="2400" kern="100">
                        <a:effectLst/>
                        <a:latin typeface="Calibri" panose="020F0502020204030204" pitchFamily="34" charset="0"/>
                        <a:ea typeface="Calibri" panose="020F0502020204030204" pitchFamily="34" charset="0"/>
                        <a:cs typeface="Arial" panose="020B0604020202020204" pitchFamily="34" charset="0"/>
                      </a:endParaRPr>
                    </a:p>
                  </a:txBody>
                  <a:tcPr marL="0" marR="0" marT="86995" marB="86995" anchor="b"/>
                </a:tc>
                <a:extLst>
                  <a:ext uri="{0D108BD9-81ED-4DB2-BD59-A6C34878D82A}">
                    <a16:rowId xmlns:a16="http://schemas.microsoft.com/office/drawing/2014/main" val="3990581278"/>
                  </a:ext>
                </a:extLst>
              </a:tr>
              <a:tr h="705237">
                <a:tc>
                  <a:txBody>
                    <a:bodyPr/>
                    <a:lstStyle/>
                    <a:p>
                      <a:pPr algn="l">
                        <a:lnSpc>
                          <a:spcPct val="115000"/>
                        </a:lnSpc>
                        <a:spcAft>
                          <a:spcPts val="800"/>
                        </a:spcAft>
                        <a:buNone/>
                      </a:pPr>
                      <a:r>
                        <a:rPr lang="ro-RO" sz="2400" kern="100" noProof="0" dirty="0">
                          <a:effectLst/>
                        </a:rPr>
                        <a:t>Importuri</a:t>
                      </a:r>
                      <a:endParaRPr lang="ro-RO" sz="2400" kern="100" noProof="0" dirty="0">
                        <a:effectLst/>
                        <a:latin typeface="Calibri" panose="020F0502020204030204" pitchFamily="34" charset="0"/>
                        <a:ea typeface="Calibri" panose="020F0502020204030204" pitchFamily="34" charset="0"/>
                        <a:cs typeface="Arial" panose="020B0604020202020204" pitchFamily="34" charset="0"/>
                      </a:endParaRPr>
                    </a:p>
                  </a:txBody>
                  <a:tcPr marL="0" marR="0" marT="86995" marB="86995" anchor="b"/>
                </a:tc>
                <a:tc>
                  <a:txBody>
                    <a:bodyPr/>
                    <a:lstStyle/>
                    <a:p>
                      <a:pPr algn="ctr">
                        <a:lnSpc>
                          <a:spcPct val="115000"/>
                        </a:lnSpc>
                        <a:spcAft>
                          <a:spcPts val="800"/>
                        </a:spcAft>
                        <a:buNone/>
                      </a:pPr>
                      <a:r>
                        <a:rPr lang="en-US" sz="2400" kern="100">
                          <a:effectLst/>
                        </a:rPr>
                        <a:t>&gt;100.000 tone/an</a:t>
                      </a:r>
                      <a:endParaRPr lang="ro-RO" sz="2400" kern="100">
                        <a:effectLst/>
                        <a:latin typeface="Calibri" panose="020F0502020204030204" pitchFamily="34" charset="0"/>
                        <a:ea typeface="Calibri" panose="020F0502020204030204" pitchFamily="34" charset="0"/>
                        <a:cs typeface="Arial" panose="020B0604020202020204" pitchFamily="34" charset="0"/>
                      </a:endParaRPr>
                    </a:p>
                  </a:txBody>
                  <a:tcPr marL="0" marR="0" marT="86995" marB="86995" anchor="b"/>
                </a:tc>
                <a:extLst>
                  <a:ext uri="{0D108BD9-81ED-4DB2-BD59-A6C34878D82A}">
                    <a16:rowId xmlns:a16="http://schemas.microsoft.com/office/drawing/2014/main" val="1029132285"/>
                  </a:ext>
                </a:extLst>
              </a:tr>
              <a:tr h="705237">
                <a:tc>
                  <a:txBody>
                    <a:bodyPr/>
                    <a:lstStyle/>
                    <a:p>
                      <a:pPr algn="l">
                        <a:lnSpc>
                          <a:spcPct val="115000"/>
                        </a:lnSpc>
                        <a:spcAft>
                          <a:spcPts val="800"/>
                        </a:spcAft>
                        <a:buNone/>
                      </a:pPr>
                      <a:r>
                        <a:rPr lang="ro-RO" sz="2400" kern="100" noProof="0" dirty="0">
                          <a:effectLst/>
                        </a:rPr>
                        <a:t>Suprafață amenajată</a:t>
                      </a:r>
                      <a:endParaRPr lang="ro-RO" sz="2400" kern="100" noProof="0" dirty="0">
                        <a:effectLst/>
                        <a:latin typeface="Calibri" panose="020F0502020204030204" pitchFamily="34" charset="0"/>
                        <a:ea typeface="Calibri" panose="020F0502020204030204" pitchFamily="34" charset="0"/>
                        <a:cs typeface="Arial" panose="020B0604020202020204" pitchFamily="34" charset="0"/>
                      </a:endParaRPr>
                    </a:p>
                  </a:txBody>
                  <a:tcPr marL="0" marR="0" marT="86995" marB="86995" anchor="b"/>
                </a:tc>
                <a:tc>
                  <a:txBody>
                    <a:bodyPr/>
                    <a:lstStyle/>
                    <a:p>
                      <a:pPr algn="ctr">
                        <a:lnSpc>
                          <a:spcPct val="115000"/>
                        </a:lnSpc>
                        <a:spcAft>
                          <a:spcPts val="800"/>
                        </a:spcAft>
                        <a:buNone/>
                      </a:pPr>
                      <a:r>
                        <a:rPr lang="en-US" sz="2400" kern="100">
                          <a:effectLst/>
                        </a:rPr>
                        <a:t>&gt;100.000 ha</a:t>
                      </a:r>
                      <a:endParaRPr lang="ro-RO" sz="2400" kern="100">
                        <a:effectLst/>
                        <a:latin typeface="Calibri" panose="020F0502020204030204" pitchFamily="34" charset="0"/>
                        <a:ea typeface="Calibri" panose="020F0502020204030204" pitchFamily="34" charset="0"/>
                        <a:cs typeface="Arial" panose="020B0604020202020204" pitchFamily="34" charset="0"/>
                      </a:endParaRPr>
                    </a:p>
                  </a:txBody>
                  <a:tcPr marL="0" marR="0" marT="86995" marB="86995" anchor="b"/>
                </a:tc>
                <a:extLst>
                  <a:ext uri="{0D108BD9-81ED-4DB2-BD59-A6C34878D82A}">
                    <a16:rowId xmlns:a16="http://schemas.microsoft.com/office/drawing/2014/main" val="4267869534"/>
                  </a:ext>
                </a:extLst>
              </a:tr>
              <a:tr h="705237">
                <a:tc>
                  <a:txBody>
                    <a:bodyPr/>
                    <a:lstStyle/>
                    <a:p>
                      <a:pPr algn="l">
                        <a:lnSpc>
                          <a:spcPct val="115000"/>
                        </a:lnSpc>
                        <a:spcAft>
                          <a:spcPts val="800"/>
                        </a:spcAft>
                        <a:buNone/>
                      </a:pPr>
                      <a:r>
                        <a:rPr lang="ro-RO" sz="2400" kern="100" noProof="0" dirty="0">
                          <a:effectLst/>
                        </a:rPr>
                        <a:t>Număr ferme</a:t>
                      </a:r>
                      <a:endParaRPr lang="ro-RO" sz="2400" kern="100" noProof="0" dirty="0">
                        <a:effectLst/>
                        <a:latin typeface="Calibri" panose="020F0502020204030204" pitchFamily="34" charset="0"/>
                        <a:ea typeface="Calibri" panose="020F0502020204030204" pitchFamily="34" charset="0"/>
                        <a:cs typeface="Arial" panose="020B0604020202020204" pitchFamily="34" charset="0"/>
                      </a:endParaRPr>
                    </a:p>
                  </a:txBody>
                  <a:tcPr marL="0" marR="0" marT="86995" marB="86995" anchor="b"/>
                </a:tc>
                <a:tc>
                  <a:txBody>
                    <a:bodyPr/>
                    <a:lstStyle/>
                    <a:p>
                      <a:pPr algn="ctr">
                        <a:lnSpc>
                          <a:spcPct val="115000"/>
                        </a:lnSpc>
                        <a:spcAft>
                          <a:spcPts val="800"/>
                        </a:spcAft>
                        <a:buNone/>
                      </a:pPr>
                      <a:r>
                        <a:rPr lang="en-US" sz="2400" kern="100">
                          <a:effectLst/>
                        </a:rPr>
                        <a:t>~700</a:t>
                      </a:r>
                      <a:endParaRPr lang="ro-RO" sz="2400" kern="100">
                        <a:effectLst/>
                        <a:latin typeface="Calibri" panose="020F0502020204030204" pitchFamily="34" charset="0"/>
                        <a:ea typeface="Calibri" panose="020F0502020204030204" pitchFamily="34" charset="0"/>
                        <a:cs typeface="Arial" panose="020B0604020202020204" pitchFamily="34" charset="0"/>
                      </a:endParaRPr>
                    </a:p>
                  </a:txBody>
                  <a:tcPr marL="0" marR="0" marT="86995" marB="86995" anchor="b"/>
                </a:tc>
                <a:extLst>
                  <a:ext uri="{0D108BD9-81ED-4DB2-BD59-A6C34878D82A}">
                    <a16:rowId xmlns:a16="http://schemas.microsoft.com/office/drawing/2014/main" val="2696567133"/>
                  </a:ext>
                </a:extLst>
              </a:tr>
              <a:tr h="973703">
                <a:tc>
                  <a:txBody>
                    <a:bodyPr/>
                    <a:lstStyle/>
                    <a:p>
                      <a:pPr algn="l">
                        <a:lnSpc>
                          <a:spcPct val="115000"/>
                        </a:lnSpc>
                        <a:spcAft>
                          <a:spcPts val="800"/>
                        </a:spcAft>
                        <a:buNone/>
                      </a:pPr>
                      <a:r>
                        <a:rPr lang="ro-RO" sz="2400" kern="100" noProof="0" dirty="0">
                          <a:effectLst/>
                        </a:rPr>
                        <a:t>Potențial estimat</a:t>
                      </a:r>
                      <a:endParaRPr lang="ro-RO" sz="2400" kern="100" noProof="0" dirty="0">
                        <a:effectLst/>
                        <a:latin typeface="Calibri" panose="020F0502020204030204" pitchFamily="34" charset="0"/>
                        <a:ea typeface="Calibri" panose="020F0502020204030204" pitchFamily="34" charset="0"/>
                        <a:cs typeface="Arial" panose="020B0604020202020204" pitchFamily="34" charset="0"/>
                      </a:endParaRPr>
                    </a:p>
                  </a:txBody>
                  <a:tcPr marL="0" marR="0" marT="86995" marB="228600" anchor="b"/>
                </a:tc>
                <a:tc>
                  <a:txBody>
                    <a:bodyPr/>
                    <a:lstStyle/>
                    <a:p>
                      <a:pPr algn="ctr">
                        <a:lnSpc>
                          <a:spcPct val="115000"/>
                        </a:lnSpc>
                        <a:spcAft>
                          <a:spcPts val="800"/>
                        </a:spcAft>
                        <a:buNone/>
                      </a:pPr>
                      <a:r>
                        <a:rPr lang="en-US" sz="2400" kern="100" dirty="0">
                          <a:effectLst/>
                        </a:rPr>
                        <a:t>&gt;25.000 tone/an</a:t>
                      </a:r>
                      <a:endParaRPr lang="ro-RO" sz="2400" kern="100" dirty="0">
                        <a:effectLst/>
                        <a:latin typeface="Calibri" panose="020F0502020204030204" pitchFamily="34" charset="0"/>
                        <a:ea typeface="Calibri" panose="020F0502020204030204" pitchFamily="34" charset="0"/>
                        <a:cs typeface="Arial" panose="020B0604020202020204" pitchFamily="34" charset="0"/>
                      </a:endParaRPr>
                    </a:p>
                  </a:txBody>
                  <a:tcPr marL="0" marR="0" marT="86995" marB="228600" anchor="b"/>
                </a:tc>
                <a:extLst>
                  <a:ext uri="{0D108BD9-81ED-4DB2-BD59-A6C34878D82A}">
                    <a16:rowId xmlns:a16="http://schemas.microsoft.com/office/drawing/2014/main" val="3926973336"/>
                  </a:ext>
                </a:extLst>
              </a:tr>
            </a:tbl>
          </a:graphicData>
        </a:graphic>
      </p:graphicFrame>
    </p:spTree>
    <p:extLst>
      <p:ext uri="{BB962C8B-B14F-4D97-AF65-F5344CB8AC3E}">
        <p14:creationId xmlns:p14="http://schemas.microsoft.com/office/powerpoint/2010/main" val="1727773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p:nvPr/>
        </p:nvCxnSpPr>
        <p:spPr>
          <a:xfrm>
            <a:off x="2888" y="5900769"/>
            <a:ext cx="32396400"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891896" y="6550353"/>
            <a:ext cx="28776842" cy="1938992"/>
          </a:xfrm>
          <a:prstGeom prst="rect">
            <a:avLst/>
          </a:prstGeom>
          <a:noFill/>
        </p:spPr>
        <p:txBody>
          <a:bodyPr wrap="square" rtlCol="0">
            <a:spAutoFit/>
          </a:bodyPr>
          <a:lstStyle/>
          <a:p>
            <a:pPr algn="ctr"/>
            <a:r>
              <a:rPr lang="en-US" sz="6000" b="1" dirty="0">
                <a:latin typeface="Arial" charset="0"/>
                <a:ea typeface="Arial" charset="0"/>
                <a:cs typeface="Arial" charset="0"/>
              </a:rPr>
              <a:t>Aquaculture – A Strategic Pillar for Food Security in the </a:t>
            </a:r>
          </a:p>
          <a:p>
            <a:pPr algn="ctr"/>
            <a:r>
              <a:rPr lang="en-US" sz="6000" b="1" dirty="0">
                <a:latin typeface="Arial" charset="0"/>
                <a:ea typeface="Arial" charset="0"/>
                <a:cs typeface="Arial" charset="0"/>
              </a:rPr>
              <a:t>Context of Climate Change</a:t>
            </a:r>
            <a:endParaRPr lang="vi-VN" sz="6000" b="1" dirty="0">
              <a:latin typeface="Arial" charset="0"/>
              <a:ea typeface="Arial" charset="0"/>
              <a:cs typeface="Arial" charset="0"/>
            </a:endParaRPr>
          </a:p>
        </p:txBody>
      </p:sp>
      <p:sp>
        <p:nvSpPr>
          <p:cNvPr id="19" name="TextBox 18"/>
          <p:cNvSpPr txBox="1"/>
          <p:nvPr/>
        </p:nvSpPr>
        <p:spPr>
          <a:xfrm>
            <a:off x="1771853" y="8660612"/>
            <a:ext cx="28359197" cy="2534027"/>
          </a:xfrm>
          <a:prstGeom prst="rect">
            <a:avLst/>
          </a:prstGeom>
          <a:noFill/>
        </p:spPr>
        <p:txBody>
          <a:bodyPr wrap="square" rtlCol="0">
            <a:spAutoFit/>
          </a:bodyPr>
          <a:lstStyle/>
          <a:p>
            <a:pPr algn="r"/>
            <a:r>
              <a:rPr lang="en-US" sz="3600" b="1" dirty="0" err="1">
                <a:latin typeface="Arial" charset="0"/>
                <a:ea typeface="Arial" charset="0"/>
                <a:cs typeface="Arial" charset="0"/>
              </a:rPr>
              <a:t>Mioara</a:t>
            </a:r>
            <a:r>
              <a:rPr lang="en-US" sz="3600" b="1" dirty="0">
                <a:latin typeface="Arial" charset="0"/>
                <a:ea typeface="Arial" charset="0"/>
                <a:cs typeface="Arial" charset="0"/>
              </a:rPr>
              <a:t> COSTACHE</a:t>
            </a:r>
            <a:r>
              <a:rPr lang="en-US" sz="3600" b="1" baseline="30000" dirty="0">
                <a:latin typeface="Arial" charset="0"/>
                <a:ea typeface="Arial" charset="0"/>
                <a:cs typeface="Arial" charset="0"/>
              </a:rPr>
              <a:t>1</a:t>
            </a:r>
            <a:r>
              <a:rPr lang="en-US" sz="3600" b="1" dirty="0">
                <a:latin typeface="Arial" charset="0"/>
                <a:ea typeface="Arial" charset="0"/>
                <a:cs typeface="Arial" charset="0"/>
              </a:rPr>
              <a:t>, Nicole PETCULESCU</a:t>
            </a:r>
            <a:r>
              <a:rPr lang="en-US" sz="3600" b="1" baseline="30000" dirty="0">
                <a:latin typeface="Arial" charset="0"/>
                <a:ea typeface="Arial" charset="0"/>
                <a:cs typeface="Arial" charset="0"/>
              </a:rPr>
              <a:t>2</a:t>
            </a:r>
            <a:r>
              <a:rPr lang="en-US" sz="3600" b="1" dirty="0">
                <a:latin typeface="Arial" charset="0"/>
                <a:ea typeface="Arial" charset="0"/>
                <a:cs typeface="Arial" charset="0"/>
              </a:rPr>
              <a:t>, Silvia RADU</a:t>
            </a:r>
            <a:r>
              <a:rPr lang="en-US" sz="3600" b="1" baseline="30000" dirty="0">
                <a:latin typeface="Arial" charset="0"/>
                <a:ea typeface="Arial" charset="0"/>
                <a:cs typeface="Arial" charset="0"/>
              </a:rPr>
              <a:t>1</a:t>
            </a:r>
            <a:r>
              <a:rPr lang="en-US" sz="3600" b="1" dirty="0">
                <a:latin typeface="Arial" charset="0"/>
                <a:ea typeface="Arial" charset="0"/>
                <a:cs typeface="Arial" charset="0"/>
              </a:rPr>
              <a:t>, Nicoleta DOBROTĂ</a:t>
            </a:r>
            <a:r>
              <a:rPr lang="en-US" sz="3600" b="1" baseline="30000" dirty="0">
                <a:latin typeface="Arial" charset="0"/>
                <a:ea typeface="Arial" charset="0"/>
                <a:cs typeface="Arial" charset="0"/>
              </a:rPr>
              <a:t>1</a:t>
            </a:r>
            <a:r>
              <a:rPr lang="en-US" sz="3600" b="1" dirty="0">
                <a:latin typeface="Arial" charset="0"/>
                <a:ea typeface="Arial" charset="0"/>
                <a:cs typeface="Arial" charset="0"/>
              </a:rPr>
              <a:t>, Mariana Cristina ARCADE</a:t>
            </a:r>
            <a:r>
              <a:rPr lang="en-US" sz="3600" b="1" baseline="30000" dirty="0">
                <a:latin typeface="Arial" charset="0"/>
                <a:ea typeface="Arial" charset="0"/>
                <a:cs typeface="Arial" charset="0"/>
              </a:rPr>
              <a:t>1</a:t>
            </a:r>
            <a:r>
              <a:rPr lang="en-US" sz="3600" b="1" dirty="0">
                <a:latin typeface="Arial" charset="0"/>
                <a:ea typeface="Arial" charset="0"/>
                <a:cs typeface="Arial" charset="0"/>
              </a:rPr>
              <a:t>, Marinela GANCEA</a:t>
            </a:r>
            <a:r>
              <a:rPr lang="en-US" sz="3600" b="1" baseline="30000" dirty="0">
                <a:latin typeface="Arial" charset="0"/>
                <a:ea typeface="Arial" charset="0"/>
                <a:cs typeface="Arial" charset="0"/>
              </a:rPr>
              <a:t>1</a:t>
            </a:r>
            <a:r>
              <a:rPr lang="en-US" sz="3600" b="1" dirty="0">
                <a:latin typeface="Arial" charset="0"/>
                <a:ea typeface="Arial" charset="0"/>
                <a:cs typeface="Arial" charset="0"/>
              </a:rPr>
              <a:t>  Elena SARBU</a:t>
            </a:r>
            <a:r>
              <a:rPr lang="en-US" sz="3600" b="1" baseline="30000" dirty="0">
                <a:latin typeface="Arial" charset="0"/>
                <a:ea typeface="Arial" charset="0"/>
                <a:cs typeface="Arial" charset="0"/>
              </a:rPr>
              <a:t>3</a:t>
            </a:r>
            <a:r>
              <a:rPr lang="en-US" sz="3600" b="1" dirty="0">
                <a:latin typeface="Arial" charset="0"/>
                <a:ea typeface="Arial" charset="0"/>
                <a:cs typeface="Arial" charset="0"/>
              </a:rPr>
              <a:t>, Magda TENCIU</a:t>
            </a:r>
            <a:r>
              <a:rPr lang="en-US" sz="3600" b="1" baseline="30000" dirty="0">
                <a:latin typeface="Arial" charset="0"/>
                <a:ea typeface="Arial" charset="0"/>
                <a:cs typeface="Arial" charset="0"/>
              </a:rPr>
              <a:t>3</a:t>
            </a:r>
            <a:endParaRPr lang="en-US" sz="3600" b="1" dirty="0">
              <a:latin typeface="Arial" charset="0"/>
              <a:ea typeface="Arial" charset="0"/>
              <a:cs typeface="Arial" charset="0"/>
            </a:endParaRPr>
          </a:p>
          <a:p>
            <a:pPr algn="r"/>
            <a:endParaRPr lang="ro-RO" sz="2600" b="1" dirty="0">
              <a:latin typeface="Arial" charset="0"/>
              <a:ea typeface="Arial" charset="0"/>
              <a:cs typeface="Arial" charset="0"/>
            </a:endParaRPr>
          </a:p>
          <a:p>
            <a:pPr algn="r"/>
            <a:r>
              <a:rPr lang="en-US" sz="2600" b="1" baseline="30000" dirty="0">
                <a:latin typeface="Arial" charset="0"/>
                <a:ea typeface="Arial" charset="0"/>
                <a:cs typeface="Arial" charset="0"/>
              </a:rPr>
              <a:t>¹ Research and Development Station for Aquaculture </a:t>
            </a:r>
            <a:r>
              <a:rPr lang="en-US" sz="2600" b="1" baseline="30000" dirty="0" err="1">
                <a:latin typeface="Arial" charset="0"/>
                <a:ea typeface="Arial" charset="0"/>
                <a:cs typeface="Arial" charset="0"/>
              </a:rPr>
              <a:t>Nucet</a:t>
            </a:r>
            <a:r>
              <a:rPr lang="en-US" sz="2600" b="1" baseline="30000" dirty="0">
                <a:latin typeface="Arial" charset="0"/>
                <a:ea typeface="Arial" charset="0"/>
                <a:cs typeface="Arial" charset="0"/>
              </a:rPr>
              <a:t>, Main Street no. 549, 137335, </a:t>
            </a:r>
            <a:r>
              <a:rPr lang="en-US" sz="2600" b="1" baseline="30000" dirty="0" err="1">
                <a:latin typeface="Arial" charset="0"/>
                <a:ea typeface="Arial" charset="0"/>
                <a:cs typeface="Arial" charset="0"/>
              </a:rPr>
              <a:t>Nucet</a:t>
            </a:r>
            <a:r>
              <a:rPr lang="en-US" sz="2600" b="1" baseline="30000" dirty="0">
                <a:latin typeface="Arial" charset="0"/>
                <a:ea typeface="Arial" charset="0"/>
                <a:cs typeface="Arial" charset="0"/>
              </a:rPr>
              <a:t>, Dâmbovița, Romania</a:t>
            </a:r>
            <a:endParaRPr lang="ro-RO" sz="2600" b="1" baseline="30000" dirty="0">
              <a:latin typeface="Arial" charset="0"/>
              <a:ea typeface="Arial" charset="0"/>
              <a:cs typeface="Arial" charset="0"/>
            </a:endParaRPr>
          </a:p>
          <a:p>
            <a:pPr algn="r"/>
            <a:r>
              <a:rPr lang="en-US" sz="2600" b="1" baseline="30000" dirty="0">
                <a:latin typeface="Arial" charset="0"/>
                <a:ea typeface="Arial" charset="0"/>
                <a:cs typeface="Arial" charset="0"/>
              </a:rPr>
              <a:t>² Academy of Agricultural and Forestry Sciences “Gheorghe Ionescu-</a:t>
            </a:r>
            <a:r>
              <a:rPr lang="en-US" sz="2600" b="1" baseline="30000" dirty="0" err="1">
                <a:latin typeface="Arial" charset="0"/>
                <a:ea typeface="Arial" charset="0"/>
                <a:cs typeface="Arial" charset="0"/>
              </a:rPr>
              <a:t>Șișești</a:t>
            </a:r>
            <a:r>
              <a:rPr lang="en-US" sz="2600" b="1" baseline="30000" dirty="0">
                <a:latin typeface="Arial" charset="0"/>
                <a:ea typeface="Arial" charset="0"/>
                <a:cs typeface="Arial" charset="0"/>
              </a:rPr>
              <a:t>”, 61 </a:t>
            </a:r>
            <a:r>
              <a:rPr lang="en-US" sz="2600" b="1" baseline="30000" dirty="0" err="1">
                <a:latin typeface="Arial" charset="0"/>
                <a:ea typeface="Arial" charset="0"/>
                <a:cs typeface="Arial" charset="0"/>
              </a:rPr>
              <a:t>Mărăști</a:t>
            </a:r>
            <a:r>
              <a:rPr lang="en-US" sz="2600" b="1" baseline="30000" dirty="0">
                <a:latin typeface="Arial" charset="0"/>
                <a:ea typeface="Arial" charset="0"/>
                <a:cs typeface="Arial" charset="0"/>
              </a:rPr>
              <a:t> Blvd., 011464, Bucharest, Romania</a:t>
            </a:r>
          </a:p>
          <a:p>
            <a:pPr algn="r"/>
            <a:r>
              <a:rPr lang="en-US" sz="2600" b="1" baseline="30000" dirty="0">
                <a:latin typeface="Arial" charset="0"/>
                <a:ea typeface="Arial" charset="0"/>
                <a:cs typeface="Arial" charset="0"/>
              </a:rPr>
              <a:t>³Research and Development Institute for Aquatic Ecology, Fisheries and Aquaculture </a:t>
            </a:r>
            <a:r>
              <a:rPr lang="en-US" sz="2600" b="1" baseline="30000" dirty="0" err="1">
                <a:latin typeface="Arial" charset="0"/>
                <a:ea typeface="Arial" charset="0"/>
                <a:cs typeface="Arial" charset="0"/>
              </a:rPr>
              <a:t>Galați</a:t>
            </a:r>
            <a:r>
              <a:rPr lang="en-US" sz="2600" b="1" baseline="30000" dirty="0">
                <a:latin typeface="Arial" charset="0"/>
                <a:ea typeface="Arial" charset="0"/>
                <a:cs typeface="Arial" charset="0"/>
              </a:rPr>
              <a:t>, 54 </a:t>
            </a:r>
            <a:r>
              <a:rPr lang="en-US" sz="2600" b="1" baseline="30000" dirty="0" err="1">
                <a:latin typeface="Arial" charset="0"/>
                <a:ea typeface="Arial" charset="0"/>
                <a:cs typeface="Arial" charset="0"/>
              </a:rPr>
              <a:t>Portului</a:t>
            </a:r>
            <a:r>
              <a:rPr lang="en-US" sz="2600" b="1" baseline="30000" dirty="0">
                <a:latin typeface="Arial" charset="0"/>
                <a:ea typeface="Arial" charset="0"/>
                <a:cs typeface="Arial" charset="0"/>
              </a:rPr>
              <a:t> Street, 800201, </a:t>
            </a:r>
            <a:r>
              <a:rPr lang="en-US" sz="2600" b="1" baseline="30000" dirty="0" err="1">
                <a:latin typeface="Arial" charset="0"/>
                <a:ea typeface="Arial" charset="0"/>
                <a:cs typeface="Arial" charset="0"/>
              </a:rPr>
              <a:t>Galați</a:t>
            </a:r>
            <a:r>
              <a:rPr lang="en-US" sz="2600" b="1" baseline="30000" dirty="0">
                <a:latin typeface="Arial" charset="0"/>
                <a:ea typeface="Arial" charset="0"/>
                <a:cs typeface="Arial" charset="0"/>
              </a:rPr>
              <a:t>, Romania</a:t>
            </a:r>
            <a:endParaRPr lang="vi-VN" sz="2600" b="1" dirty="0">
              <a:latin typeface="Arial" charset="0"/>
              <a:ea typeface="Arial" charset="0"/>
              <a:cs typeface="Arial" charset="0"/>
            </a:endParaRPr>
          </a:p>
        </p:txBody>
      </p:sp>
      <p:sp>
        <p:nvSpPr>
          <p:cNvPr id="20" name="TextBox 19"/>
          <p:cNvSpPr txBox="1"/>
          <p:nvPr/>
        </p:nvSpPr>
        <p:spPr>
          <a:xfrm>
            <a:off x="1891896" y="11345327"/>
            <a:ext cx="28776842" cy="3170099"/>
          </a:xfrm>
          <a:prstGeom prst="rect">
            <a:avLst/>
          </a:prstGeom>
          <a:noFill/>
        </p:spPr>
        <p:txBody>
          <a:bodyPr wrap="square" rtlCol="0">
            <a:spAutoFit/>
          </a:bodyPr>
          <a:lstStyle/>
          <a:p>
            <a:r>
              <a:rPr lang="en-US" sz="4000" b="1" dirty="0">
                <a:latin typeface="Arial" charset="0"/>
                <a:ea typeface="Arial" charset="0"/>
                <a:cs typeface="Arial" charset="0"/>
              </a:rPr>
              <a:t>INTRODUCTION</a:t>
            </a:r>
          </a:p>
          <a:p>
            <a:pPr algn="just"/>
            <a:r>
              <a:rPr lang="en-US" sz="3200" dirty="0">
                <a:latin typeface="Arial" charset="0"/>
                <a:ea typeface="Arial" charset="0"/>
                <a:cs typeface="Arial" charset="0"/>
              </a:rPr>
              <a:t>Aquaculture is one of the fastest-growing sectors of global food production, contributing significantly to food security in the context of climate change and population growth. This paper analyzes the strategic role of aquaculture in providing high-quality protein with a lower ecological footprint compared to other livestock systems. The biological and technological advantages of aquatic species (e.g., carp, sturgeons), as well as the opportunities offered by digitalization and precision aquaculture, are highlighted. The results emphasize the need for integrated public policies and investments in research to increase the resilience of the sector. Thus, aquaculture is becoming a strategic pillar for food security under climate change conditions.</a:t>
            </a:r>
            <a:endParaRPr lang="ro-RO" sz="3200" noProof="0" dirty="0">
              <a:latin typeface="Arial" charset="0"/>
              <a:ea typeface="Arial" charset="0"/>
              <a:cs typeface="Arial" charset="0"/>
            </a:endParaRPr>
          </a:p>
        </p:txBody>
      </p:sp>
      <p:sp>
        <p:nvSpPr>
          <p:cNvPr id="21" name="TextBox 20"/>
          <p:cNvSpPr txBox="1"/>
          <p:nvPr/>
        </p:nvSpPr>
        <p:spPr>
          <a:xfrm>
            <a:off x="1915362" y="14858465"/>
            <a:ext cx="16116095" cy="5632311"/>
          </a:xfrm>
          <a:prstGeom prst="rect">
            <a:avLst/>
          </a:prstGeom>
          <a:noFill/>
        </p:spPr>
        <p:txBody>
          <a:bodyPr wrap="square" rtlCol="0">
            <a:spAutoFit/>
          </a:bodyPr>
          <a:lstStyle/>
          <a:p>
            <a:r>
              <a:rPr lang="ro-RO" sz="4000" b="1" dirty="0">
                <a:latin typeface="Arial" charset="0"/>
                <a:ea typeface="Arial" charset="0"/>
                <a:cs typeface="Arial" charset="0"/>
              </a:rPr>
              <a:t>MATERIALS AND METHODS </a:t>
            </a:r>
            <a:endParaRPr lang="en-US" sz="4000" b="1" dirty="0">
              <a:latin typeface="Arial" charset="0"/>
              <a:ea typeface="Arial" charset="0"/>
              <a:cs typeface="Arial" charset="0"/>
            </a:endParaRPr>
          </a:p>
          <a:p>
            <a:pPr algn="just"/>
            <a:r>
              <a:rPr lang="en-US" sz="3200" dirty="0">
                <a:latin typeface="Arial" charset="0"/>
                <a:ea typeface="Arial" charset="0"/>
                <a:cs typeface="Arial" charset="0"/>
              </a:rPr>
              <a:t>The paper is based on a synthetic analysis of specialized literature and national and international statistical data regarding aquaculture production, sustainability, and climate impact. The following were used: FAO reports (SOFIA 2024), OECD forecasts, and comparative studies on the efficiency of production systems.</a:t>
            </a:r>
            <a:r>
              <a:rPr lang="ro-RO" sz="3200" dirty="0">
                <a:latin typeface="Arial" charset="0"/>
                <a:ea typeface="Arial" charset="0"/>
                <a:cs typeface="Arial" charset="0"/>
              </a:rPr>
              <a:t> </a:t>
            </a:r>
            <a:r>
              <a:rPr lang="en-US" sz="3200" dirty="0">
                <a:latin typeface="Arial" charset="0"/>
                <a:ea typeface="Arial" charset="0"/>
                <a:cs typeface="Arial" charset="0"/>
              </a:rPr>
              <a:t>Methodologically, the study included:</a:t>
            </a:r>
            <a:r>
              <a:rPr lang="ro-RO" sz="3200" dirty="0">
                <a:latin typeface="Arial" charset="0"/>
                <a:ea typeface="Arial" charset="0"/>
                <a:cs typeface="Arial" charset="0"/>
              </a:rPr>
              <a:t> </a:t>
            </a:r>
            <a:r>
              <a:rPr lang="en-US" sz="3200" dirty="0">
                <a:latin typeface="Arial" charset="0"/>
                <a:ea typeface="Arial" charset="0"/>
                <a:cs typeface="Arial" charset="0"/>
              </a:rPr>
              <a:t>comparative analysis between aquaculture and livestock farming;</a:t>
            </a:r>
            <a:r>
              <a:rPr lang="ro-RO" sz="3200" dirty="0">
                <a:latin typeface="Arial" charset="0"/>
                <a:ea typeface="Arial" charset="0"/>
                <a:cs typeface="Arial" charset="0"/>
              </a:rPr>
              <a:t> </a:t>
            </a:r>
            <a:r>
              <a:rPr lang="en-US" sz="3200" dirty="0">
                <a:latin typeface="Arial" charset="0"/>
                <a:ea typeface="Arial" charset="0"/>
                <a:cs typeface="Arial" charset="0"/>
              </a:rPr>
              <a:t>evaluation of sustainability indicators;</a:t>
            </a:r>
            <a:r>
              <a:rPr lang="ro-RO" sz="3200" dirty="0">
                <a:latin typeface="Arial" charset="0"/>
                <a:ea typeface="Arial" charset="0"/>
                <a:cs typeface="Arial" charset="0"/>
              </a:rPr>
              <a:t> </a:t>
            </a:r>
            <a:r>
              <a:rPr lang="en-US" sz="3200" dirty="0">
                <a:latin typeface="Arial" charset="0"/>
                <a:ea typeface="Arial" charset="0"/>
                <a:cs typeface="Arial" charset="0"/>
              </a:rPr>
              <a:t>integration of case studies (carp, sturgeons). Compared to terrestrial livestock farming, aquaculture uses significantly less land, has superior feed efficiency, and generates lower greenhouse gas emissions. These characteristics position aquaculture as a low ecological impact production system, essential in the transition toward a green economy.</a:t>
            </a:r>
            <a:r>
              <a:rPr lang="vi-VN" sz="3200" dirty="0">
                <a:latin typeface="Arial" charset="0"/>
                <a:ea typeface="Arial" charset="0"/>
                <a:cs typeface="Arial" charset="0"/>
              </a:rPr>
              <a:t> </a:t>
            </a:r>
          </a:p>
        </p:txBody>
      </p:sp>
      <p:sp>
        <p:nvSpPr>
          <p:cNvPr id="22" name="TextBox 21"/>
          <p:cNvSpPr txBox="1"/>
          <p:nvPr/>
        </p:nvSpPr>
        <p:spPr>
          <a:xfrm>
            <a:off x="1891896" y="21242366"/>
            <a:ext cx="15829077" cy="6617196"/>
          </a:xfrm>
          <a:prstGeom prst="rect">
            <a:avLst/>
          </a:prstGeom>
          <a:noFill/>
        </p:spPr>
        <p:txBody>
          <a:bodyPr wrap="square" rtlCol="0">
            <a:spAutoFit/>
          </a:bodyPr>
          <a:lstStyle/>
          <a:p>
            <a:pPr algn="just"/>
            <a:r>
              <a:rPr lang="en-US" sz="4000" b="1" dirty="0">
                <a:latin typeface="Arial" charset="0"/>
                <a:ea typeface="Arial" charset="0"/>
                <a:cs typeface="Arial" charset="0"/>
              </a:rPr>
              <a:t>RESULTS AND DISCUSSION</a:t>
            </a:r>
          </a:p>
          <a:p>
            <a:pPr algn="just"/>
            <a:r>
              <a:rPr lang="en-US" sz="3200" dirty="0">
                <a:latin typeface="Arial" charset="0"/>
                <a:ea typeface="Arial" charset="0"/>
                <a:cs typeface="Arial" charset="0"/>
              </a:rPr>
              <a:t>In Romania, aquaculture represents the main source of fish production, consistently surpassing capture fisheries over recent decades. According to FAO-based analyses, national aquaculture production reached approximately 11,700–12,500 tons annually, compared to around 6,000–6,300 tons from capture fisheries, highlighting the dominant role of this sector in domestic fish production.</a:t>
            </a:r>
            <a:r>
              <a:rPr lang="ro-RO" sz="3200" dirty="0">
                <a:latin typeface="Arial" charset="0"/>
                <a:ea typeface="Arial" charset="0"/>
                <a:cs typeface="Arial" charset="0"/>
              </a:rPr>
              <a:t> </a:t>
            </a:r>
            <a:r>
              <a:rPr lang="en-US" sz="3200" dirty="0">
                <a:latin typeface="Arial" charset="0"/>
                <a:ea typeface="Arial" charset="0"/>
                <a:cs typeface="Arial" charset="0"/>
              </a:rPr>
              <a:t>More recent European data indicate significant sector growth, with aquaculture production reaching approximately 48,300 tons in 2022, with an economic value of around EUR 49.9 million, reflecting the consolidation of fish farming activities, especially in freshwater systems.</a:t>
            </a:r>
            <a:r>
              <a:rPr lang="ro-RO" sz="3200" dirty="0">
                <a:latin typeface="Arial" charset="0"/>
                <a:ea typeface="Arial" charset="0"/>
                <a:cs typeface="Arial" charset="0"/>
              </a:rPr>
              <a:t> </a:t>
            </a:r>
            <a:r>
              <a:rPr lang="en-US" sz="3200" dirty="0">
                <a:latin typeface="Arial" charset="0"/>
                <a:ea typeface="Arial" charset="0"/>
                <a:cs typeface="Arial" charset="0"/>
              </a:rPr>
              <a:t>Production is dominated by traditional species, particularly common carp (Cyprinus carpio) and associated polyculture species, which form the basis of extensive and semi-intensive systems. Other relevant species include trout and sturgeons, the latter having a smaller share but high economic value.</a:t>
            </a:r>
            <a:endParaRPr lang="vi-VN" sz="3200" dirty="0">
              <a:latin typeface="Arial" charset="0"/>
              <a:ea typeface="Arial" charset="0"/>
              <a:cs typeface="Arial" charset="0"/>
            </a:endParaRPr>
          </a:p>
        </p:txBody>
      </p:sp>
      <p:sp>
        <p:nvSpPr>
          <p:cNvPr id="23" name="TextBox 22"/>
          <p:cNvSpPr txBox="1"/>
          <p:nvPr/>
        </p:nvSpPr>
        <p:spPr>
          <a:xfrm>
            <a:off x="1711830" y="32801071"/>
            <a:ext cx="28359198" cy="4647426"/>
          </a:xfrm>
          <a:prstGeom prst="rect">
            <a:avLst/>
          </a:prstGeom>
          <a:noFill/>
        </p:spPr>
        <p:txBody>
          <a:bodyPr wrap="square" rtlCol="0">
            <a:spAutoFit/>
          </a:bodyPr>
          <a:lstStyle/>
          <a:p>
            <a:r>
              <a:rPr lang="ro-RO" sz="4000" b="1" dirty="0">
                <a:latin typeface="Arial" charset="0"/>
                <a:ea typeface="Arial" charset="0"/>
                <a:cs typeface="Arial" charset="0"/>
              </a:rPr>
              <a:t>CONCLUSIONS</a:t>
            </a:r>
          </a:p>
          <a:p>
            <a:pPr algn="just"/>
            <a:r>
              <a:rPr lang="en-US" sz="3200" dirty="0">
                <a:latin typeface="Arial" charset="0"/>
                <a:ea typeface="Arial" charset="0"/>
                <a:cs typeface="Arial" charset="0"/>
              </a:rPr>
              <a:t>Aquaculture is emerging as a fundamental strategic pillar in the architecture of future food systems, capable of simultaneously addressing challenges related to food security, climate change, and resource sustainability. The analysis highlights that this sector goes beyond being merely an alternative to capture fisheries, becoming a central component of global protein production.</a:t>
            </a:r>
            <a:r>
              <a:rPr lang="ro-RO" sz="3200" dirty="0">
                <a:latin typeface="Arial" charset="0"/>
                <a:ea typeface="Arial" charset="0"/>
                <a:cs typeface="Arial" charset="0"/>
              </a:rPr>
              <a:t> </a:t>
            </a:r>
            <a:r>
              <a:rPr lang="en-US" sz="3200" dirty="0">
                <a:latin typeface="Arial" charset="0"/>
                <a:ea typeface="Arial" charset="0"/>
                <a:cs typeface="Arial" charset="0"/>
              </a:rPr>
              <a:t>From a biological and ecological perspective, aquaculture benefits from clear competitive advantages, expressed through feed conversion efficiency, reduced resource consumption, and lower greenhouse gas emissions compared to terrestrial livestock systems.</a:t>
            </a:r>
            <a:r>
              <a:rPr lang="ro-RO" sz="3200" dirty="0">
                <a:latin typeface="Arial" charset="0"/>
                <a:ea typeface="Arial" charset="0"/>
                <a:cs typeface="Arial" charset="0"/>
              </a:rPr>
              <a:t> </a:t>
            </a:r>
            <a:r>
              <a:rPr lang="en-US" sz="3200" dirty="0">
                <a:latin typeface="Arial" charset="0"/>
                <a:ea typeface="Arial" charset="0"/>
                <a:cs typeface="Arial" charset="0"/>
              </a:rPr>
              <a:t>The results also underline the sector’s ability to adapt to climate change through species diversification, technological modernization, and the implementation of controlled production systems. The analyzed examples, such as carp and sturgeons, demonstrate both the robustness of traditional systems and the potential of intensive and technologically advanced systems.</a:t>
            </a:r>
            <a:r>
              <a:rPr lang="ro-RO" sz="3200" dirty="0">
                <a:latin typeface="Arial" charset="0"/>
                <a:ea typeface="Arial" charset="0"/>
                <a:cs typeface="Arial" charset="0"/>
              </a:rPr>
              <a:t> </a:t>
            </a:r>
            <a:r>
              <a:rPr lang="en-US" sz="3200" dirty="0">
                <a:latin typeface="Arial" charset="0"/>
                <a:ea typeface="Arial" charset="0"/>
                <a:cs typeface="Arial" charset="0"/>
              </a:rPr>
              <a:t>An essential role is played by digitalization and precision aquaculture, which transform operational data into strategic assets, facilitating production optimization, risk reduction, and increased traceability. </a:t>
            </a:r>
            <a:endParaRPr lang="vi-VN" sz="3200" dirty="0">
              <a:latin typeface="Arial" charset="0"/>
              <a:ea typeface="Arial" charset="0"/>
              <a:cs typeface="Arial" charset="0"/>
            </a:endParaRPr>
          </a:p>
        </p:txBody>
      </p:sp>
      <p:cxnSp>
        <p:nvCxnSpPr>
          <p:cNvPr id="24" name="Straight Connector 23"/>
          <p:cNvCxnSpPr/>
          <p:nvPr/>
        </p:nvCxnSpPr>
        <p:spPr>
          <a:xfrm>
            <a:off x="2888" y="5982059"/>
            <a:ext cx="32396400"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888" y="6123345"/>
            <a:ext cx="32396400"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74336" y="1684421"/>
            <a:ext cx="21945600" cy="4708981"/>
          </a:xfrm>
          <a:prstGeom prst="rect">
            <a:avLst/>
          </a:prstGeom>
          <a:noFill/>
        </p:spPr>
        <p:txBody>
          <a:bodyPr wrap="square" rtlCol="0">
            <a:spAutoFit/>
          </a:bodyPr>
          <a:lstStyle/>
          <a:p>
            <a:pPr algn="ctr"/>
            <a:r>
              <a:rPr lang="ro-RO" sz="6000" b="1" dirty="0">
                <a:latin typeface="Arial Black" panose="020B0A04020102020204" pitchFamily="34" charset="0"/>
              </a:rPr>
              <a:t>Conferința anuală</a:t>
            </a:r>
            <a:endParaRPr lang="en-US" sz="6000" b="1" dirty="0">
              <a:latin typeface="Arial Black" panose="020B0A04020102020204" pitchFamily="34" charset="0"/>
            </a:endParaRPr>
          </a:p>
          <a:p>
            <a:pPr algn="ctr"/>
            <a:r>
              <a:rPr lang="en-US" sz="6000" b="1" dirty="0">
                <a:latin typeface="Arial Black" panose="020B0A04020102020204" pitchFamily="34" charset="0"/>
              </a:rPr>
              <a:t>"</a:t>
            </a:r>
            <a:r>
              <a:rPr lang="en-US" sz="6000" b="1" dirty="0" err="1">
                <a:latin typeface="Arial Black" panose="020B0A04020102020204" pitchFamily="34" charset="0"/>
              </a:rPr>
              <a:t>Realizări</a:t>
            </a:r>
            <a:r>
              <a:rPr lang="en-US" sz="6000" b="1" dirty="0">
                <a:latin typeface="Arial Black" panose="020B0A04020102020204" pitchFamily="34" charset="0"/>
              </a:rPr>
              <a:t> </a:t>
            </a:r>
            <a:r>
              <a:rPr lang="en-US" sz="6000" b="1" dirty="0" err="1">
                <a:latin typeface="Arial Black" panose="020B0A04020102020204" pitchFamily="34" charset="0"/>
              </a:rPr>
              <a:t>și</a:t>
            </a:r>
            <a:r>
              <a:rPr lang="en-US" sz="6000" b="1" dirty="0">
                <a:latin typeface="Arial Black" panose="020B0A04020102020204" pitchFamily="34" charset="0"/>
              </a:rPr>
              <a:t> perspective </a:t>
            </a:r>
            <a:r>
              <a:rPr lang="en-US" sz="6000" b="1" dirty="0" err="1">
                <a:latin typeface="Arial Black" panose="020B0A04020102020204" pitchFamily="34" charset="0"/>
              </a:rPr>
              <a:t>în</a:t>
            </a:r>
            <a:r>
              <a:rPr lang="en-US" sz="6000" b="1" dirty="0">
                <a:latin typeface="Arial Black" panose="020B0A04020102020204" pitchFamily="34" charset="0"/>
              </a:rPr>
              <a:t> </a:t>
            </a:r>
            <a:r>
              <a:rPr lang="en-US" sz="6000" b="1" dirty="0" err="1">
                <a:latin typeface="Arial Black" panose="020B0A04020102020204" pitchFamily="34" charset="0"/>
              </a:rPr>
              <a:t>cercetarea</a:t>
            </a:r>
            <a:r>
              <a:rPr lang="en-US" sz="6000" b="1" dirty="0">
                <a:latin typeface="Arial Black" panose="020B0A04020102020204" pitchFamily="34" charset="0"/>
              </a:rPr>
              <a:t> </a:t>
            </a:r>
            <a:r>
              <a:rPr lang="en-US" sz="6000" b="1" dirty="0" err="1">
                <a:latin typeface="Arial Black" panose="020B0A04020102020204" pitchFamily="34" charset="0"/>
              </a:rPr>
              <a:t>agricolă</a:t>
            </a:r>
            <a:r>
              <a:rPr lang="en-US" sz="6000" b="1" dirty="0">
                <a:latin typeface="Arial Black" panose="020B0A04020102020204" pitchFamily="34" charset="0"/>
              </a:rPr>
              <a:t> </a:t>
            </a:r>
          </a:p>
          <a:p>
            <a:pPr algn="ctr"/>
            <a:r>
              <a:rPr lang="en-US" sz="6000" b="1" dirty="0" err="1">
                <a:latin typeface="Arial Black" panose="020B0A04020102020204" pitchFamily="34" charset="0"/>
              </a:rPr>
              <a:t>și</a:t>
            </a:r>
            <a:r>
              <a:rPr lang="en-US" sz="6000" b="1" dirty="0">
                <a:latin typeface="Arial Black" panose="020B0A04020102020204" pitchFamily="34" charset="0"/>
              </a:rPr>
              <a:t> </a:t>
            </a:r>
            <a:r>
              <a:rPr lang="en-US" sz="6000" b="1" dirty="0" err="1">
                <a:latin typeface="Arial Black" panose="020B0A04020102020204" pitchFamily="34" charset="0"/>
              </a:rPr>
              <a:t>silvică</a:t>
            </a:r>
            <a:r>
              <a:rPr lang="en-US" sz="6000" b="1" dirty="0">
                <a:latin typeface="Arial Black" panose="020B0A04020102020204" pitchFamily="34" charset="0"/>
              </a:rPr>
              <a:t> </a:t>
            </a:r>
            <a:r>
              <a:rPr lang="en-US" sz="6000" b="1" dirty="0" err="1">
                <a:latin typeface="Arial Black" panose="020B0A04020102020204" pitchFamily="34" charset="0"/>
              </a:rPr>
              <a:t>românească</a:t>
            </a:r>
            <a:r>
              <a:rPr lang="en-US" sz="6000" b="1" dirty="0">
                <a:latin typeface="Arial Black" panose="020B0A04020102020204" pitchFamily="34" charset="0"/>
              </a:rPr>
              <a:t>”</a:t>
            </a:r>
          </a:p>
          <a:p>
            <a:pPr algn="ctr"/>
            <a:r>
              <a:rPr lang="en-US" sz="6000" b="1" dirty="0">
                <a:latin typeface="Arial Black" panose="020B0A04020102020204" pitchFamily="34" charset="0"/>
              </a:rPr>
              <a:t>Edi</a:t>
            </a:r>
            <a:r>
              <a:rPr lang="ro-RO" sz="6000" b="1" dirty="0" err="1">
                <a:latin typeface="Arial Black" panose="020B0A04020102020204" pitchFamily="34" charset="0"/>
              </a:rPr>
              <a:t>ția</a:t>
            </a:r>
            <a:r>
              <a:rPr lang="ro-RO" sz="6000" b="1" dirty="0">
                <a:latin typeface="Arial Black" panose="020B0A04020102020204" pitchFamily="34" charset="0"/>
              </a:rPr>
              <a:t> a V-a – 2</a:t>
            </a:r>
            <a:r>
              <a:rPr lang="en-US" sz="6000" b="1" dirty="0">
                <a:latin typeface="Arial Black" panose="020B0A04020102020204" pitchFamily="34" charset="0"/>
              </a:rPr>
              <a:t>8</a:t>
            </a:r>
            <a:r>
              <a:rPr lang="ro-RO" sz="6000" b="1" dirty="0">
                <a:latin typeface="Arial Black" panose="020B0A04020102020204" pitchFamily="34" charset="0"/>
              </a:rPr>
              <a:t> mai 2026</a:t>
            </a:r>
          </a:p>
          <a:p>
            <a:endParaRPr lang="en-US" sz="6000" dirty="0"/>
          </a:p>
        </p:txBody>
      </p:sp>
      <p:pic>
        <p:nvPicPr>
          <p:cNvPr id="26" name="Picture 25"/>
          <p:cNvPicPr/>
          <p:nvPr/>
        </p:nvPicPr>
        <p:blipFill>
          <a:blip r:embed="rId2">
            <a:extLst>
              <a:ext uri="{28A0092B-C50C-407E-A947-70E740481C1C}">
                <a14:useLocalDpi xmlns:a14="http://schemas.microsoft.com/office/drawing/2010/main" val="0"/>
              </a:ext>
            </a:extLst>
          </a:blip>
          <a:srcRect/>
          <a:stretch>
            <a:fillRect/>
          </a:stretch>
        </p:blipFill>
        <p:spPr bwMode="auto">
          <a:xfrm>
            <a:off x="2069432" y="1347537"/>
            <a:ext cx="2904903" cy="4023330"/>
          </a:xfrm>
          <a:prstGeom prst="rect">
            <a:avLst/>
          </a:prstGeom>
          <a:noFill/>
        </p:spPr>
      </p:pic>
      <p:pic>
        <p:nvPicPr>
          <p:cNvPr id="28" name="Picture 27"/>
          <p:cNvPicPr/>
          <p:nvPr/>
        </p:nvPicPr>
        <p:blipFill>
          <a:blip r:embed="rId3">
            <a:extLst>
              <a:ext uri="{28A0092B-C50C-407E-A947-70E740481C1C}">
                <a14:useLocalDpi xmlns:a14="http://schemas.microsoft.com/office/drawing/2010/main" val="0"/>
              </a:ext>
            </a:extLst>
          </a:blip>
          <a:srcRect/>
          <a:stretch>
            <a:fillRect/>
          </a:stretch>
        </p:blipFill>
        <p:spPr bwMode="auto">
          <a:xfrm>
            <a:off x="26919936" y="1347536"/>
            <a:ext cx="3748801" cy="3643564"/>
          </a:xfrm>
          <a:prstGeom prst="rect">
            <a:avLst/>
          </a:prstGeom>
          <a:noFill/>
        </p:spPr>
      </p:pic>
      <p:sp>
        <p:nvSpPr>
          <p:cNvPr id="9" name="TextBox 8"/>
          <p:cNvSpPr txBox="1"/>
          <p:nvPr/>
        </p:nvSpPr>
        <p:spPr>
          <a:xfrm>
            <a:off x="1651809" y="28632456"/>
            <a:ext cx="28479241" cy="4524315"/>
          </a:xfrm>
          <a:prstGeom prst="rect">
            <a:avLst/>
          </a:prstGeom>
          <a:noFill/>
        </p:spPr>
        <p:txBody>
          <a:bodyPr wrap="square" rtlCol="0">
            <a:spAutoFit/>
          </a:bodyPr>
          <a:lstStyle/>
          <a:p>
            <a:pPr lvl="0" algn="just"/>
            <a:r>
              <a:rPr lang="en-US" sz="3200" i="1" dirty="0">
                <a:solidFill>
                  <a:prstClr val="black"/>
                </a:solidFill>
                <a:latin typeface="Arial" charset="0"/>
                <a:ea typeface="Arial" charset="0"/>
                <a:cs typeface="Arial" charset="0"/>
              </a:rPr>
              <a:t>Production–consumption imbalance</a:t>
            </a:r>
            <a:endParaRPr lang="ro-RO" sz="3200" i="1" dirty="0">
              <a:solidFill>
                <a:prstClr val="black"/>
              </a:solidFill>
              <a:latin typeface="Arial" charset="0"/>
              <a:ea typeface="Arial" charset="0"/>
              <a:cs typeface="Arial" charset="0"/>
            </a:endParaRPr>
          </a:p>
          <a:p>
            <a:pPr lvl="0" algn="just"/>
            <a:r>
              <a:rPr lang="en-US" sz="3200" dirty="0">
                <a:solidFill>
                  <a:prstClr val="black"/>
                </a:solidFill>
                <a:latin typeface="Arial" charset="0"/>
                <a:ea typeface="Arial" charset="0"/>
                <a:cs typeface="Arial" charset="0"/>
              </a:rPr>
              <a:t>A critical issue highlighted by national data is the major imbalance between domestic production and consumption: domestic production covers only 7–13% of national fish consumption, while Romania imports over 100,000 tons of fish products annually.</a:t>
            </a:r>
            <a:r>
              <a:rPr lang="ro-RO" sz="3200" dirty="0">
                <a:solidFill>
                  <a:prstClr val="black"/>
                </a:solidFill>
                <a:latin typeface="Arial" charset="0"/>
                <a:ea typeface="Arial" charset="0"/>
                <a:cs typeface="Arial" charset="0"/>
              </a:rPr>
              <a:t> </a:t>
            </a:r>
            <a:r>
              <a:rPr lang="en-US" sz="3200" dirty="0">
                <a:solidFill>
                  <a:prstClr val="black"/>
                </a:solidFill>
                <a:latin typeface="Arial" charset="0"/>
                <a:ea typeface="Arial" charset="0"/>
                <a:cs typeface="Arial" charset="0"/>
              </a:rPr>
              <a:t>Average annual consumption is approximately 8.49 kg/person, significantly below the European Union average (≈ 20–24 kg/person), indicating both a supply deficit and significant growth potential for the domestic market.</a:t>
            </a:r>
            <a:r>
              <a:rPr lang="ro-RO" sz="3200" dirty="0">
                <a:solidFill>
                  <a:prstClr val="black"/>
                </a:solidFill>
                <a:latin typeface="Arial" charset="0"/>
                <a:ea typeface="Arial" charset="0"/>
                <a:cs typeface="Arial" charset="0"/>
              </a:rPr>
              <a:t> </a:t>
            </a:r>
            <a:r>
              <a:rPr lang="en-US" sz="3200" i="1" dirty="0">
                <a:solidFill>
                  <a:prstClr val="black"/>
                </a:solidFill>
                <a:latin typeface="Arial" charset="0"/>
                <a:ea typeface="Arial" charset="0"/>
                <a:cs typeface="Arial" charset="0"/>
              </a:rPr>
              <a:t>Capacity and development potential</a:t>
            </a:r>
            <a:endParaRPr lang="ro-RO" sz="3200" i="1" dirty="0">
              <a:solidFill>
                <a:prstClr val="black"/>
              </a:solidFill>
              <a:latin typeface="Arial" charset="0"/>
              <a:ea typeface="Arial" charset="0"/>
              <a:cs typeface="Arial" charset="0"/>
            </a:endParaRPr>
          </a:p>
          <a:p>
            <a:pPr lvl="0" algn="just"/>
            <a:r>
              <a:rPr lang="en-US" sz="3200" dirty="0">
                <a:solidFill>
                  <a:prstClr val="black"/>
                </a:solidFill>
                <a:latin typeface="Arial" charset="0"/>
                <a:ea typeface="Arial" charset="0"/>
                <a:cs typeface="Arial" charset="0"/>
              </a:rPr>
              <a:t>Romania has considerable aquaculture potential: over 100,000 ha of water surface arranged for aquaculture and approximately 700 active fish farms. However, current production is estimated at only 50% of the technical potential, evaluated at over 25,000 tons/year, highlighting the underutilization of available resources.</a:t>
            </a:r>
          </a:p>
          <a:p>
            <a:pPr lvl="0" algn="just"/>
            <a:endParaRPr lang="vi-VN" sz="3200" dirty="0">
              <a:solidFill>
                <a:prstClr val="black"/>
              </a:solidFill>
              <a:latin typeface="Arial" charset="0"/>
              <a:ea typeface="Arial" charset="0"/>
              <a:cs typeface="Arial" charset="0"/>
            </a:endParaRPr>
          </a:p>
        </p:txBody>
      </p:sp>
      <p:pic>
        <p:nvPicPr>
          <p:cNvPr id="13" name="Imagine 12">
            <a:extLst>
              <a:ext uri="{FF2B5EF4-FFF2-40B4-BE49-F238E27FC236}">
                <a16:creationId xmlns:a16="http://schemas.microsoft.com/office/drawing/2014/main" id="{21101599-C22C-304D-B284-FD334AB7636E}"/>
              </a:ext>
            </a:extLst>
          </p:cNvPr>
          <p:cNvPicPr>
            <a:picLocks noChangeAspect="1"/>
          </p:cNvPicPr>
          <p:nvPr/>
        </p:nvPicPr>
        <p:blipFill>
          <a:blip r:embed="rId4"/>
          <a:stretch>
            <a:fillRect/>
          </a:stretch>
        </p:blipFill>
        <p:spPr>
          <a:xfrm>
            <a:off x="18158349" y="21242366"/>
            <a:ext cx="11782389" cy="7922278"/>
          </a:xfrm>
          <a:prstGeom prst="rect">
            <a:avLst/>
          </a:prstGeom>
        </p:spPr>
      </p:pic>
      <p:pic>
        <p:nvPicPr>
          <p:cNvPr id="15" name="Imagine 14">
            <a:extLst>
              <a:ext uri="{FF2B5EF4-FFF2-40B4-BE49-F238E27FC236}">
                <a16:creationId xmlns:a16="http://schemas.microsoft.com/office/drawing/2014/main" id="{B79FC911-C1C8-14F4-1A3C-E11F15E742EB}"/>
              </a:ext>
            </a:extLst>
          </p:cNvPr>
          <p:cNvPicPr>
            <a:picLocks noChangeAspect="1"/>
          </p:cNvPicPr>
          <p:nvPr/>
        </p:nvPicPr>
        <p:blipFill>
          <a:blip r:embed="rId5"/>
          <a:stretch>
            <a:fillRect/>
          </a:stretch>
        </p:blipFill>
        <p:spPr>
          <a:xfrm>
            <a:off x="18158349" y="14661296"/>
            <a:ext cx="11782389" cy="6346458"/>
          </a:xfrm>
          <a:prstGeom prst="rect">
            <a:avLst/>
          </a:prstGeom>
        </p:spPr>
      </p:pic>
    </p:spTree>
    <p:extLst>
      <p:ext uri="{BB962C8B-B14F-4D97-AF65-F5344CB8AC3E}">
        <p14:creationId xmlns:p14="http://schemas.microsoft.com/office/powerpoint/2010/main" val="147823182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1264</TotalTime>
  <Words>1842</Words>
  <Application>Microsoft Office PowerPoint</Application>
  <PresentationFormat>Custom</PresentationFormat>
  <Paragraphs>116</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Arial Black</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SCP SCPNucet</cp:lastModifiedBy>
  <cp:revision>186</cp:revision>
  <cp:lastPrinted>2020-03-30T08:43:16Z</cp:lastPrinted>
  <dcterms:created xsi:type="dcterms:W3CDTF">2015-08-26T05:25:30Z</dcterms:created>
  <dcterms:modified xsi:type="dcterms:W3CDTF">2026-05-19T12:47:48Z</dcterms:modified>
</cp:coreProperties>
</file>